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51206400" cy="38404800"/>
  <p:notesSz cx="6858000" cy="9144000"/>
  <p:defaultTextStyle>
    <a:defPPr>
      <a:defRPr lang="en-US"/>
    </a:defPPr>
    <a:lvl1pPr marL="0" algn="l" defTabSz="5120640" rtl="0" eaLnBrk="1" latinLnBrk="0" hangingPunct="1">
      <a:defRPr sz="10100" kern="1200">
        <a:solidFill>
          <a:schemeClr val="tx1"/>
        </a:solidFill>
        <a:latin typeface="+mn-lt"/>
        <a:ea typeface="+mn-ea"/>
        <a:cs typeface="+mn-cs"/>
      </a:defRPr>
    </a:lvl1pPr>
    <a:lvl2pPr marL="2560320" algn="l" defTabSz="5120640" rtl="0" eaLnBrk="1" latinLnBrk="0" hangingPunct="1">
      <a:defRPr sz="10100" kern="1200">
        <a:solidFill>
          <a:schemeClr val="tx1"/>
        </a:solidFill>
        <a:latin typeface="+mn-lt"/>
        <a:ea typeface="+mn-ea"/>
        <a:cs typeface="+mn-cs"/>
      </a:defRPr>
    </a:lvl2pPr>
    <a:lvl3pPr marL="5120640" algn="l" defTabSz="5120640" rtl="0" eaLnBrk="1" latinLnBrk="0" hangingPunct="1">
      <a:defRPr sz="10100" kern="1200">
        <a:solidFill>
          <a:schemeClr val="tx1"/>
        </a:solidFill>
        <a:latin typeface="+mn-lt"/>
        <a:ea typeface="+mn-ea"/>
        <a:cs typeface="+mn-cs"/>
      </a:defRPr>
    </a:lvl3pPr>
    <a:lvl4pPr marL="7680960" algn="l" defTabSz="5120640" rtl="0" eaLnBrk="1" latinLnBrk="0" hangingPunct="1">
      <a:defRPr sz="10100" kern="1200">
        <a:solidFill>
          <a:schemeClr val="tx1"/>
        </a:solidFill>
        <a:latin typeface="+mn-lt"/>
        <a:ea typeface="+mn-ea"/>
        <a:cs typeface="+mn-cs"/>
      </a:defRPr>
    </a:lvl4pPr>
    <a:lvl5pPr marL="10241280" algn="l" defTabSz="5120640" rtl="0" eaLnBrk="1" latinLnBrk="0" hangingPunct="1">
      <a:defRPr sz="10100" kern="1200">
        <a:solidFill>
          <a:schemeClr val="tx1"/>
        </a:solidFill>
        <a:latin typeface="+mn-lt"/>
        <a:ea typeface="+mn-ea"/>
        <a:cs typeface="+mn-cs"/>
      </a:defRPr>
    </a:lvl5pPr>
    <a:lvl6pPr marL="12801600" algn="l" defTabSz="5120640" rtl="0" eaLnBrk="1" latinLnBrk="0" hangingPunct="1">
      <a:defRPr sz="10100" kern="1200">
        <a:solidFill>
          <a:schemeClr val="tx1"/>
        </a:solidFill>
        <a:latin typeface="+mn-lt"/>
        <a:ea typeface="+mn-ea"/>
        <a:cs typeface="+mn-cs"/>
      </a:defRPr>
    </a:lvl6pPr>
    <a:lvl7pPr marL="15361920" algn="l" defTabSz="5120640" rtl="0" eaLnBrk="1" latinLnBrk="0" hangingPunct="1">
      <a:defRPr sz="10100" kern="1200">
        <a:solidFill>
          <a:schemeClr val="tx1"/>
        </a:solidFill>
        <a:latin typeface="+mn-lt"/>
        <a:ea typeface="+mn-ea"/>
        <a:cs typeface="+mn-cs"/>
      </a:defRPr>
    </a:lvl7pPr>
    <a:lvl8pPr marL="17922240" algn="l" defTabSz="5120640" rtl="0" eaLnBrk="1" latinLnBrk="0" hangingPunct="1">
      <a:defRPr sz="10100" kern="1200">
        <a:solidFill>
          <a:schemeClr val="tx1"/>
        </a:solidFill>
        <a:latin typeface="+mn-lt"/>
        <a:ea typeface="+mn-ea"/>
        <a:cs typeface="+mn-cs"/>
      </a:defRPr>
    </a:lvl8pPr>
    <a:lvl9pPr marL="20482560" algn="l" defTabSz="5120640" rtl="0" eaLnBrk="1" latinLnBrk="0" hangingPunct="1">
      <a:defRPr sz="10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Objects="1" showGuides="1">
      <p:cViewPr>
        <p:scale>
          <a:sx n="20" d="100"/>
          <a:sy n="20" d="100"/>
        </p:scale>
        <p:origin x="-582" y="-72"/>
      </p:cViewPr>
      <p:guideLst>
        <p:guide orient="horz" pos="12096"/>
        <p:guide pos="16128"/>
      </p:guideLst>
    </p:cSldViewPr>
  </p:slideViewPr>
  <p:notesTextViewPr>
    <p:cViewPr>
      <p:scale>
        <a:sx n="100" d="100"/>
        <a:sy n="100" d="100"/>
      </p:scale>
      <p:origin x="0" y="0"/>
    </p:cViewPr>
  </p:notesTextViewPr>
  <p:gridSpacing cx="39327138" cy="3932713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3"/>
            <a:ext cx="43525440" cy="823214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2560320" indent="0" algn="ctr">
              <a:buNone/>
              <a:defRPr>
                <a:solidFill>
                  <a:schemeClr val="tx1">
                    <a:tint val="75000"/>
                  </a:schemeClr>
                </a:solidFill>
              </a:defRPr>
            </a:lvl2pPr>
            <a:lvl3pPr marL="5120640" indent="0" algn="ctr">
              <a:buNone/>
              <a:defRPr>
                <a:solidFill>
                  <a:schemeClr val="tx1">
                    <a:tint val="75000"/>
                  </a:schemeClr>
                </a:solidFill>
              </a:defRPr>
            </a:lvl3pPr>
            <a:lvl4pPr marL="7680960" indent="0" algn="ctr">
              <a:buNone/>
              <a:defRPr>
                <a:solidFill>
                  <a:schemeClr val="tx1">
                    <a:tint val="75000"/>
                  </a:schemeClr>
                </a:solidFill>
              </a:defRPr>
            </a:lvl4pPr>
            <a:lvl5pPr marL="10241280" indent="0" algn="ctr">
              <a:buNone/>
              <a:defRPr>
                <a:solidFill>
                  <a:schemeClr val="tx1">
                    <a:tint val="75000"/>
                  </a:schemeClr>
                </a:solidFill>
              </a:defRPr>
            </a:lvl5pPr>
            <a:lvl6pPr marL="12801600" indent="0" algn="ctr">
              <a:buNone/>
              <a:defRPr>
                <a:solidFill>
                  <a:schemeClr val="tx1">
                    <a:tint val="75000"/>
                  </a:schemeClr>
                </a:solidFill>
              </a:defRPr>
            </a:lvl6pPr>
            <a:lvl7pPr marL="15361920" indent="0" algn="ctr">
              <a:buNone/>
              <a:defRPr>
                <a:solidFill>
                  <a:schemeClr val="tx1">
                    <a:tint val="75000"/>
                  </a:schemeClr>
                </a:solidFill>
              </a:defRPr>
            </a:lvl7pPr>
            <a:lvl8pPr marL="17922240" indent="0" algn="ctr">
              <a:buNone/>
              <a:defRPr>
                <a:solidFill>
                  <a:schemeClr val="tx1">
                    <a:tint val="75000"/>
                  </a:schemeClr>
                </a:solidFill>
              </a:defRPr>
            </a:lvl8pPr>
            <a:lvl9pPr marL="204825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3CEA41-B741-4D55-AEFD-8D71F162FA75}" type="datetimeFigureOut">
              <a:rPr lang="en-US" smtClean="0"/>
              <a:pPr/>
              <a:t>11/09/2010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AF50C-D29F-4636-847A-D259CF8DD45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3CEA41-B741-4D55-AEFD-8D71F162FA75}" type="datetimeFigureOut">
              <a:rPr lang="en-US" smtClean="0"/>
              <a:pPr/>
              <a:t>11/09/2010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AF50C-D29F-4636-847A-D259CF8DD45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901540" y="8614416"/>
            <a:ext cx="64514733" cy="183498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39576" y="8614416"/>
            <a:ext cx="192708527" cy="183498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3CEA41-B741-4D55-AEFD-8D71F162FA75}" type="datetimeFigureOut">
              <a:rPr lang="en-US" smtClean="0"/>
              <a:pPr/>
              <a:t>11/09/2010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AF50C-D29F-4636-847A-D259CF8DD45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3CEA41-B741-4D55-AEFD-8D71F162FA75}" type="datetimeFigureOut">
              <a:rPr lang="en-US" smtClean="0"/>
              <a:pPr/>
              <a:t>11/09/2010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AF50C-D29F-4636-847A-D259CF8DD45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8643"/>
            <a:ext cx="43525440" cy="7627620"/>
          </a:xfrm>
        </p:spPr>
        <p:txBody>
          <a:bodyPr anchor="t"/>
          <a:lstStyle>
            <a:lvl1pPr algn="l">
              <a:defRPr sz="224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6277596"/>
            <a:ext cx="43525440" cy="8401047"/>
          </a:xfrm>
        </p:spPr>
        <p:txBody>
          <a:bodyPr anchor="b"/>
          <a:lstStyle>
            <a:lvl1pPr marL="0" indent="0">
              <a:buNone/>
              <a:defRPr sz="11200">
                <a:solidFill>
                  <a:schemeClr val="tx1">
                    <a:tint val="75000"/>
                  </a:schemeClr>
                </a:solidFill>
              </a:defRPr>
            </a:lvl1pPr>
            <a:lvl2pPr marL="2560320" indent="0">
              <a:buNone/>
              <a:defRPr sz="10100">
                <a:solidFill>
                  <a:schemeClr val="tx1">
                    <a:tint val="75000"/>
                  </a:schemeClr>
                </a:solidFill>
              </a:defRPr>
            </a:lvl2pPr>
            <a:lvl3pPr marL="5120640" indent="0">
              <a:buNone/>
              <a:defRPr sz="9000">
                <a:solidFill>
                  <a:schemeClr val="tx1">
                    <a:tint val="75000"/>
                  </a:schemeClr>
                </a:solidFill>
              </a:defRPr>
            </a:lvl3pPr>
            <a:lvl4pPr marL="7680960" indent="0">
              <a:buNone/>
              <a:defRPr sz="7800">
                <a:solidFill>
                  <a:schemeClr val="tx1">
                    <a:tint val="75000"/>
                  </a:schemeClr>
                </a:solidFill>
              </a:defRPr>
            </a:lvl4pPr>
            <a:lvl5pPr marL="10241280" indent="0">
              <a:buNone/>
              <a:defRPr sz="7800">
                <a:solidFill>
                  <a:schemeClr val="tx1">
                    <a:tint val="75000"/>
                  </a:schemeClr>
                </a:solidFill>
              </a:defRPr>
            </a:lvl5pPr>
            <a:lvl6pPr marL="12801600" indent="0">
              <a:buNone/>
              <a:defRPr sz="7800">
                <a:solidFill>
                  <a:schemeClr val="tx1">
                    <a:tint val="75000"/>
                  </a:schemeClr>
                </a:solidFill>
              </a:defRPr>
            </a:lvl6pPr>
            <a:lvl7pPr marL="15361920" indent="0">
              <a:buNone/>
              <a:defRPr sz="7800">
                <a:solidFill>
                  <a:schemeClr val="tx1">
                    <a:tint val="75000"/>
                  </a:schemeClr>
                </a:solidFill>
              </a:defRPr>
            </a:lvl7pPr>
            <a:lvl8pPr marL="17922240" indent="0">
              <a:buNone/>
              <a:defRPr sz="7800">
                <a:solidFill>
                  <a:schemeClr val="tx1">
                    <a:tint val="75000"/>
                  </a:schemeClr>
                </a:solidFill>
              </a:defRPr>
            </a:lvl8pPr>
            <a:lvl9pPr marL="20482560" indent="0">
              <a:buNone/>
              <a:defRPr sz="7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3CEA41-B741-4D55-AEFD-8D71F162FA75}" type="datetimeFigureOut">
              <a:rPr lang="en-US" smtClean="0"/>
              <a:pPr/>
              <a:t>11/09/2010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AF50C-D29F-4636-847A-D259CF8DD45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39573" y="50184056"/>
            <a:ext cx="128611627"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3804643" y="50184056"/>
            <a:ext cx="128611633"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3CEA41-B741-4D55-AEFD-8D71F162FA75}" type="datetimeFigureOut">
              <a:rPr lang="en-US" smtClean="0"/>
              <a:pPr/>
              <a:t>11/09/2010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3AF50C-D29F-4636-847A-D259CF8DD45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537973"/>
            <a:ext cx="46085760" cy="6400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0" y="8596633"/>
            <a:ext cx="22625053"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smtClean="0"/>
              <a:t>Click to edit Master text styles</a:t>
            </a:r>
          </a:p>
        </p:txBody>
      </p:sp>
      <p:sp>
        <p:nvSpPr>
          <p:cNvPr id="4" name="Content Placeholder 3"/>
          <p:cNvSpPr>
            <a:spLocks noGrp="1"/>
          </p:cNvSpPr>
          <p:nvPr>
            <p:ph sz="half" idx="2"/>
          </p:nvPr>
        </p:nvSpPr>
        <p:spPr>
          <a:xfrm>
            <a:off x="2560320" y="12179300"/>
            <a:ext cx="22625053"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3" y="8596633"/>
            <a:ext cx="22633940"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smtClean="0"/>
              <a:t>Click to edit Master text styles</a:t>
            </a:r>
          </a:p>
        </p:txBody>
      </p:sp>
      <p:sp>
        <p:nvSpPr>
          <p:cNvPr id="6" name="Content Placeholder 5"/>
          <p:cNvSpPr>
            <a:spLocks noGrp="1"/>
          </p:cNvSpPr>
          <p:nvPr>
            <p:ph sz="quarter" idx="4"/>
          </p:nvPr>
        </p:nvSpPr>
        <p:spPr>
          <a:xfrm>
            <a:off x="26012143" y="12179300"/>
            <a:ext cx="22633940"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3CEA41-B741-4D55-AEFD-8D71F162FA75}" type="datetimeFigureOut">
              <a:rPr lang="en-US" smtClean="0"/>
              <a:pPr/>
              <a:t>11/09/2010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3AF50C-D29F-4636-847A-D259CF8DD45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3CEA41-B741-4D55-AEFD-8D71F162FA75}" type="datetimeFigureOut">
              <a:rPr lang="en-US" smtClean="0"/>
              <a:pPr/>
              <a:t>11/09/2010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3AF50C-D29F-4636-847A-D259CF8DD45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CEA41-B741-4D55-AEFD-8D71F162FA75}" type="datetimeFigureOut">
              <a:rPr lang="en-US" smtClean="0"/>
              <a:pPr/>
              <a:t>11/09/2010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3AF50C-D29F-4636-847A-D259CF8DD45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529080"/>
            <a:ext cx="16846553" cy="6507480"/>
          </a:xfrm>
        </p:spPr>
        <p:txBody>
          <a:bodyPr anchor="b"/>
          <a:lstStyle>
            <a:lvl1pPr algn="l">
              <a:defRPr sz="11200" b="1"/>
            </a:lvl1pPr>
          </a:lstStyle>
          <a:p>
            <a:r>
              <a:rPr lang="en-US" smtClean="0"/>
              <a:t>Click to edit Master title style</a:t>
            </a:r>
            <a:endParaRPr lang="en-US"/>
          </a:p>
        </p:txBody>
      </p:sp>
      <p:sp>
        <p:nvSpPr>
          <p:cNvPr id="3" name="Content Placeholder 2"/>
          <p:cNvSpPr>
            <a:spLocks noGrp="1"/>
          </p:cNvSpPr>
          <p:nvPr>
            <p:ph idx="1"/>
          </p:nvPr>
        </p:nvSpPr>
        <p:spPr>
          <a:xfrm>
            <a:off x="20020280" y="1529083"/>
            <a:ext cx="28625800" cy="32777433"/>
          </a:xfrm>
        </p:spPr>
        <p:txBody>
          <a:bodyPr/>
          <a:lstStyle>
            <a:lvl1pPr>
              <a:defRPr sz="17900"/>
            </a:lvl1pPr>
            <a:lvl2pPr>
              <a:defRPr sz="15700"/>
            </a:lvl2pPr>
            <a:lvl3pPr>
              <a:defRPr sz="13400"/>
            </a:lvl3pPr>
            <a:lvl4pPr>
              <a:defRPr sz="11200"/>
            </a:lvl4pPr>
            <a:lvl5pPr>
              <a:defRPr sz="11200"/>
            </a:lvl5pPr>
            <a:lvl6pPr>
              <a:defRPr sz="11200"/>
            </a:lvl6pPr>
            <a:lvl7pPr>
              <a:defRPr sz="11200"/>
            </a:lvl7pPr>
            <a:lvl8pPr>
              <a:defRPr sz="11200"/>
            </a:lvl8pPr>
            <a:lvl9pPr>
              <a:defRPr sz="1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3" y="8036563"/>
            <a:ext cx="16846553" cy="26269953"/>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3CEA41-B741-4D55-AEFD-8D71F162FA75}" type="datetimeFigureOut">
              <a:rPr lang="en-US" smtClean="0"/>
              <a:pPr/>
              <a:t>11/09/2010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3AF50C-D29F-4636-847A-D259CF8DD45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0"/>
            <a:ext cx="30723840" cy="3173733"/>
          </a:xfrm>
        </p:spPr>
        <p:txBody>
          <a:bodyPr anchor="b"/>
          <a:lstStyle>
            <a:lvl1pPr algn="l">
              <a:defRPr sz="11200" b="1"/>
            </a:lvl1pPr>
          </a:lstStyle>
          <a:p>
            <a:r>
              <a:rPr lang="en-US" smtClean="0"/>
              <a:t>Click to edit Master title style</a:t>
            </a:r>
            <a:endParaRPr lang="en-US"/>
          </a:p>
        </p:txBody>
      </p:sp>
      <p:sp>
        <p:nvSpPr>
          <p:cNvPr id="3" name="Picture Placeholder 2"/>
          <p:cNvSpPr>
            <a:spLocks noGrp="1"/>
          </p:cNvSpPr>
          <p:nvPr>
            <p:ph type="pic" idx="1"/>
          </p:nvPr>
        </p:nvSpPr>
        <p:spPr>
          <a:xfrm>
            <a:off x="10036813" y="3431540"/>
            <a:ext cx="30723840" cy="23042880"/>
          </a:xfrm>
        </p:spPr>
        <p:txBody>
          <a:bodyPr/>
          <a:lstStyle>
            <a:lvl1pPr marL="0" indent="0">
              <a:buNone/>
              <a:defRPr sz="17900"/>
            </a:lvl1pPr>
            <a:lvl2pPr marL="2560320" indent="0">
              <a:buNone/>
              <a:defRPr sz="15700"/>
            </a:lvl2pPr>
            <a:lvl3pPr marL="5120640" indent="0">
              <a:buNone/>
              <a:defRPr sz="1340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endParaRPr lang="en-US"/>
          </a:p>
        </p:txBody>
      </p:sp>
      <p:sp>
        <p:nvSpPr>
          <p:cNvPr id="4" name="Text Placeholder 3"/>
          <p:cNvSpPr>
            <a:spLocks noGrp="1"/>
          </p:cNvSpPr>
          <p:nvPr>
            <p:ph type="body" sz="half" idx="2"/>
          </p:nvPr>
        </p:nvSpPr>
        <p:spPr>
          <a:xfrm>
            <a:off x="10036813" y="30057093"/>
            <a:ext cx="30723840" cy="4507227"/>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3CEA41-B741-4D55-AEFD-8D71F162FA75}" type="datetimeFigureOut">
              <a:rPr lang="en-US" smtClean="0"/>
              <a:pPr/>
              <a:t>11/09/2010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3AF50C-D29F-4636-847A-D259CF8DD45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3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3"/>
            <a:ext cx="46085760" cy="6400800"/>
          </a:xfrm>
          <a:prstGeom prst="rect">
            <a:avLst/>
          </a:prstGeom>
        </p:spPr>
        <p:txBody>
          <a:bodyPr vert="horz" lIns="512064" tIns="256032" rIns="512064" bIns="25603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8961123"/>
            <a:ext cx="46085760" cy="25345393"/>
          </a:xfrm>
          <a:prstGeom prst="rect">
            <a:avLst/>
          </a:prstGeom>
        </p:spPr>
        <p:txBody>
          <a:bodyPr vert="horz" lIns="512064" tIns="256032" rIns="512064" bIns="2560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35595563"/>
            <a:ext cx="11948160" cy="2044700"/>
          </a:xfrm>
          <a:prstGeom prst="rect">
            <a:avLst/>
          </a:prstGeom>
        </p:spPr>
        <p:txBody>
          <a:bodyPr vert="horz" lIns="512064" tIns="256032" rIns="512064" bIns="256032" rtlCol="0" anchor="ctr"/>
          <a:lstStyle>
            <a:lvl1pPr algn="l">
              <a:defRPr sz="6700">
                <a:solidFill>
                  <a:schemeClr val="tx1">
                    <a:tint val="75000"/>
                  </a:schemeClr>
                </a:solidFill>
              </a:defRPr>
            </a:lvl1pPr>
          </a:lstStyle>
          <a:p>
            <a:fld id="{6B3CEA41-B741-4D55-AEFD-8D71F162FA75}" type="datetimeFigureOut">
              <a:rPr lang="en-US" smtClean="0"/>
              <a:pPr/>
              <a:t>11/09/2010</a:t>
            </a:fld>
            <a:endParaRPr lang="en-US"/>
          </a:p>
        </p:txBody>
      </p:sp>
      <p:sp>
        <p:nvSpPr>
          <p:cNvPr id="5" name="Footer Placeholder 4"/>
          <p:cNvSpPr>
            <a:spLocks noGrp="1"/>
          </p:cNvSpPr>
          <p:nvPr>
            <p:ph type="ftr" sz="quarter" idx="3"/>
          </p:nvPr>
        </p:nvSpPr>
        <p:spPr>
          <a:xfrm>
            <a:off x="17495520" y="35595563"/>
            <a:ext cx="16215360" cy="2044700"/>
          </a:xfrm>
          <a:prstGeom prst="rect">
            <a:avLst/>
          </a:prstGeom>
        </p:spPr>
        <p:txBody>
          <a:bodyPr vert="horz" lIns="512064" tIns="256032" rIns="512064" bIns="256032" rtlCol="0" anchor="ctr"/>
          <a:lstStyle>
            <a:lvl1pPr algn="ctr">
              <a:defRPr sz="6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5595563"/>
            <a:ext cx="11948160" cy="2044700"/>
          </a:xfrm>
          <a:prstGeom prst="rect">
            <a:avLst/>
          </a:prstGeom>
        </p:spPr>
        <p:txBody>
          <a:bodyPr vert="horz" lIns="512064" tIns="256032" rIns="512064" bIns="256032" rtlCol="0" anchor="ctr"/>
          <a:lstStyle>
            <a:lvl1pPr algn="r">
              <a:defRPr sz="6700">
                <a:solidFill>
                  <a:schemeClr val="tx1">
                    <a:tint val="75000"/>
                  </a:schemeClr>
                </a:solidFill>
              </a:defRPr>
            </a:lvl1pPr>
          </a:lstStyle>
          <a:p>
            <a:fld id="{B53AF50C-D29F-4636-847A-D259CF8DD45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120640" rtl="0" eaLnBrk="1" latinLnBrk="0" hangingPunct="1">
        <a:spcBef>
          <a:spcPct val="0"/>
        </a:spcBef>
        <a:buNone/>
        <a:defRPr sz="24600" kern="1200">
          <a:solidFill>
            <a:schemeClr val="tx1"/>
          </a:solidFill>
          <a:latin typeface="+mj-lt"/>
          <a:ea typeface="+mj-ea"/>
          <a:cs typeface="+mj-cs"/>
        </a:defRPr>
      </a:lvl1pPr>
    </p:titleStyle>
    <p:bodyStyle>
      <a:lvl1pPr marL="1920240" indent="-1920240" algn="l" defTabSz="5120640" rtl="0" eaLnBrk="1" latinLnBrk="0" hangingPunct="1">
        <a:spcBef>
          <a:spcPct val="20000"/>
        </a:spcBef>
        <a:buFont typeface="Arial" pitchFamily="34" charset="0"/>
        <a:buChar char="•"/>
        <a:defRPr sz="17900" kern="1200">
          <a:solidFill>
            <a:schemeClr val="tx1"/>
          </a:solidFill>
          <a:latin typeface="+mn-lt"/>
          <a:ea typeface="+mn-ea"/>
          <a:cs typeface="+mn-cs"/>
        </a:defRPr>
      </a:lvl1pPr>
      <a:lvl2pPr marL="4160520" indent="-1600200" algn="l" defTabSz="5120640" rtl="0" eaLnBrk="1" latinLnBrk="0" hangingPunct="1">
        <a:spcBef>
          <a:spcPct val="20000"/>
        </a:spcBef>
        <a:buFont typeface="Arial" pitchFamily="34" charset="0"/>
        <a:buChar char="–"/>
        <a:defRPr sz="15700" kern="1200">
          <a:solidFill>
            <a:schemeClr val="tx1"/>
          </a:solidFill>
          <a:latin typeface="+mn-lt"/>
          <a:ea typeface="+mn-ea"/>
          <a:cs typeface="+mn-cs"/>
        </a:defRPr>
      </a:lvl2pPr>
      <a:lvl3pPr marL="6400800" indent="-1280160" algn="l" defTabSz="5120640" rtl="0" eaLnBrk="1" latinLnBrk="0" hangingPunct="1">
        <a:spcBef>
          <a:spcPct val="20000"/>
        </a:spcBef>
        <a:buFont typeface="Arial" pitchFamily="34" charset="0"/>
        <a:buChar char="•"/>
        <a:defRPr sz="13400" kern="1200">
          <a:solidFill>
            <a:schemeClr val="tx1"/>
          </a:solidFill>
          <a:latin typeface="+mn-lt"/>
          <a:ea typeface="+mn-ea"/>
          <a:cs typeface="+mn-cs"/>
        </a:defRPr>
      </a:lvl3pPr>
      <a:lvl4pPr marL="8961120" indent="-1280160" algn="l" defTabSz="5120640" rtl="0" eaLnBrk="1" latinLnBrk="0" hangingPunct="1">
        <a:spcBef>
          <a:spcPct val="20000"/>
        </a:spcBef>
        <a:buFont typeface="Arial" pitchFamily="34" charset="0"/>
        <a:buChar char="–"/>
        <a:defRPr sz="11200" kern="1200">
          <a:solidFill>
            <a:schemeClr val="tx1"/>
          </a:solidFill>
          <a:latin typeface="+mn-lt"/>
          <a:ea typeface="+mn-ea"/>
          <a:cs typeface="+mn-cs"/>
        </a:defRPr>
      </a:lvl4pPr>
      <a:lvl5pPr marL="11521440" indent="-1280160" algn="l" defTabSz="5120640" rtl="0" eaLnBrk="1" latinLnBrk="0" hangingPunct="1">
        <a:spcBef>
          <a:spcPct val="20000"/>
        </a:spcBef>
        <a:buFont typeface="Arial" pitchFamily="34" charset="0"/>
        <a:buChar char="»"/>
        <a:defRPr sz="11200" kern="1200">
          <a:solidFill>
            <a:schemeClr val="tx1"/>
          </a:solidFill>
          <a:latin typeface="+mn-lt"/>
          <a:ea typeface="+mn-ea"/>
          <a:cs typeface="+mn-cs"/>
        </a:defRPr>
      </a:lvl5pPr>
      <a:lvl6pPr marL="14081760" indent="-1280160" algn="l" defTabSz="5120640"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642080" indent="-1280160" algn="l" defTabSz="5120640"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202400" indent="-1280160" algn="l" defTabSz="5120640"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762720" indent="-1280160" algn="l" defTabSz="5120640" rtl="0" eaLnBrk="1" latinLnBrk="0" hangingPunct="1">
        <a:spcBef>
          <a:spcPct val="20000"/>
        </a:spcBef>
        <a:buFont typeface="Arial" pitchFamily="34" charset="0"/>
        <a:buChar char="•"/>
        <a:defRPr sz="11200" kern="1200">
          <a:solidFill>
            <a:schemeClr val="tx1"/>
          </a:solidFill>
          <a:latin typeface="+mn-lt"/>
          <a:ea typeface="+mn-ea"/>
          <a:cs typeface="+mn-cs"/>
        </a:defRPr>
      </a:lvl9pPr>
    </p:bodyStyle>
    <p:otherStyle>
      <a:defPPr>
        <a:defRPr lang="en-US"/>
      </a:defPPr>
      <a:lvl1pPr marL="0" algn="l" defTabSz="5120640" rtl="0" eaLnBrk="1" latinLnBrk="0" hangingPunct="1">
        <a:defRPr sz="10100" kern="1200">
          <a:solidFill>
            <a:schemeClr val="tx1"/>
          </a:solidFill>
          <a:latin typeface="+mn-lt"/>
          <a:ea typeface="+mn-ea"/>
          <a:cs typeface="+mn-cs"/>
        </a:defRPr>
      </a:lvl1pPr>
      <a:lvl2pPr marL="2560320" algn="l" defTabSz="5120640" rtl="0" eaLnBrk="1" latinLnBrk="0" hangingPunct="1">
        <a:defRPr sz="10100" kern="1200">
          <a:solidFill>
            <a:schemeClr val="tx1"/>
          </a:solidFill>
          <a:latin typeface="+mn-lt"/>
          <a:ea typeface="+mn-ea"/>
          <a:cs typeface="+mn-cs"/>
        </a:defRPr>
      </a:lvl2pPr>
      <a:lvl3pPr marL="5120640" algn="l" defTabSz="5120640" rtl="0" eaLnBrk="1" latinLnBrk="0" hangingPunct="1">
        <a:defRPr sz="10100" kern="1200">
          <a:solidFill>
            <a:schemeClr val="tx1"/>
          </a:solidFill>
          <a:latin typeface="+mn-lt"/>
          <a:ea typeface="+mn-ea"/>
          <a:cs typeface="+mn-cs"/>
        </a:defRPr>
      </a:lvl3pPr>
      <a:lvl4pPr marL="7680960" algn="l" defTabSz="5120640" rtl="0" eaLnBrk="1" latinLnBrk="0" hangingPunct="1">
        <a:defRPr sz="10100" kern="1200">
          <a:solidFill>
            <a:schemeClr val="tx1"/>
          </a:solidFill>
          <a:latin typeface="+mn-lt"/>
          <a:ea typeface="+mn-ea"/>
          <a:cs typeface="+mn-cs"/>
        </a:defRPr>
      </a:lvl4pPr>
      <a:lvl5pPr marL="10241280" algn="l" defTabSz="5120640" rtl="0" eaLnBrk="1" latinLnBrk="0" hangingPunct="1">
        <a:defRPr sz="10100" kern="1200">
          <a:solidFill>
            <a:schemeClr val="tx1"/>
          </a:solidFill>
          <a:latin typeface="+mn-lt"/>
          <a:ea typeface="+mn-ea"/>
          <a:cs typeface="+mn-cs"/>
        </a:defRPr>
      </a:lvl5pPr>
      <a:lvl6pPr marL="12801600" algn="l" defTabSz="5120640" rtl="0" eaLnBrk="1" latinLnBrk="0" hangingPunct="1">
        <a:defRPr sz="10100" kern="1200">
          <a:solidFill>
            <a:schemeClr val="tx1"/>
          </a:solidFill>
          <a:latin typeface="+mn-lt"/>
          <a:ea typeface="+mn-ea"/>
          <a:cs typeface="+mn-cs"/>
        </a:defRPr>
      </a:lvl6pPr>
      <a:lvl7pPr marL="15361920" algn="l" defTabSz="5120640" rtl="0" eaLnBrk="1" latinLnBrk="0" hangingPunct="1">
        <a:defRPr sz="10100" kern="1200">
          <a:solidFill>
            <a:schemeClr val="tx1"/>
          </a:solidFill>
          <a:latin typeface="+mn-lt"/>
          <a:ea typeface="+mn-ea"/>
          <a:cs typeface="+mn-cs"/>
        </a:defRPr>
      </a:lvl7pPr>
      <a:lvl8pPr marL="17922240" algn="l" defTabSz="5120640" rtl="0" eaLnBrk="1" latinLnBrk="0" hangingPunct="1">
        <a:defRPr sz="10100" kern="1200">
          <a:solidFill>
            <a:schemeClr val="tx1"/>
          </a:solidFill>
          <a:latin typeface="+mn-lt"/>
          <a:ea typeface="+mn-ea"/>
          <a:cs typeface="+mn-cs"/>
        </a:defRPr>
      </a:lvl8pPr>
      <a:lvl9pPr marL="20482560" algn="l" defTabSz="5120640" rtl="0" eaLnBrk="1" latinLnBrk="0" hangingPunct="1">
        <a:defRPr sz="10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2960" y="768000"/>
            <a:ext cx="44780230" cy="2800767"/>
          </a:xfrm>
          <a:prstGeom prst="rect">
            <a:avLst/>
          </a:prstGeom>
          <a:noFill/>
        </p:spPr>
        <p:txBody>
          <a:bodyPr wrap="square" rtlCol="0">
            <a:spAutoFit/>
          </a:bodyPr>
          <a:lstStyle/>
          <a:p>
            <a:pPr algn="ctr"/>
            <a:r>
              <a:rPr lang="en-US" sz="9600" dirty="0" smtClean="0"/>
              <a:t>Witnessing the Eye-Witness Sites:  Researching Holocaust Concentration Camps in Poland</a:t>
            </a:r>
          </a:p>
          <a:p>
            <a:pPr algn="ctr"/>
            <a:r>
              <a:rPr lang="en-US" sz="8000" dirty="0" smtClean="0"/>
              <a:t>Dr. Lee Prescott, Associate Professor of English, Palm Beach Atlantic University</a:t>
            </a:r>
            <a:endParaRPr lang="en-US" sz="8000" dirty="0"/>
          </a:p>
        </p:txBody>
      </p:sp>
      <p:sp>
        <p:nvSpPr>
          <p:cNvPr id="3" name="TextBox 2"/>
          <p:cNvSpPr txBox="1"/>
          <p:nvPr/>
        </p:nvSpPr>
        <p:spPr>
          <a:xfrm>
            <a:off x="2252961" y="5865823"/>
            <a:ext cx="17858326" cy="4585871"/>
          </a:xfrm>
          <a:prstGeom prst="rect">
            <a:avLst/>
          </a:prstGeom>
          <a:noFill/>
        </p:spPr>
        <p:txBody>
          <a:bodyPr wrap="square" rtlCol="0">
            <a:spAutoFit/>
          </a:bodyPr>
          <a:lstStyle/>
          <a:p>
            <a:r>
              <a:rPr lang="en-US" sz="3600" b="1" dirty="0" smtClean="0"/>
              <a:t>Introduction</a:t>
            </a:r>
          </a:p>
          <a:p>
            <a:r>
              <a:rPr lang="en-US" sz="3200" dirty="0" smtClean="0"/>
              <a:t>Adolf Hitler and his Nazi Party envisioned a 1,000 year Reich</a:t>
            </a:r>
          </a:p>
          <a:p>
            <a:r>
              <a:rPr lang="en-US" sz="3200" dirty="0" smtClean="0"/>
              <a:t>Wherein they, and other so-called Aryan Germans, would rule the world</a:t>
            </a:r>
          </a:p>
          <a:p>
            <a:r>
              <a:rPr lang="en-US" sz="3200" dirty="0" smtClean="0"/>
              <a:t>All undesirable people, all those “unworthy of life” would be killed</a:t>
            </a:r>
          </a:p>
          <a:p>
            <a:r>
              <a:rPr lang="en-US" sz="3200" dirty="0" smtClean="0"/>
              <a:t>Of prime importance to the Nazis was the complete elimination of the Jews</a:t>
            </a:r>
          </a:p>
          <a:p>
            <a:r>
              <a:rPr lang="en-US" sz="3200" dirty="0" smtClean="0"/>
              <a:t>This systematic goal to murder all European Jews was known as The Final Solution</a:t>
            </a:r>
          </a:p>
          <a:p>
            <a:r>
              <a:rPr lang="en-US" sz="3200" dirty="0" smtClean="0"/>
              <a:t>Certain sub-human groups, such as the Slavic people, would be allowed to live so as to be slaves</a:t>
            </a:r>
          </a:p>
          <a:p>
            <a:endParaRPr lang="en-US" sz="3200" dirty="0" smtClean="0"/>
          </a:p>
          <a:p>
            <a:endParaRPr lang="en-US" sz="3200" dirty="0"/>
          </a:p>
        </p:txBody>
      </p:sp>
      <p:sp>
        <p:nvSpPr>
          <p:cNvPr id="4" name="TextBox 3"/>
          <p:cNvSpPr txBox="1"/>
          <p:nvPr/>
        </p:nvSpPr>
        <p:spPr>
          <a:xfrm>
            <a:off x="2252959" y="10326532"/>
            <a:ext cx="17090225" cy="4031873"/>
          </a:xfrm>
          <a:prstGeom prst="rect">
            <a:avLst/>
          </a:prstGeom>
          <a:noFill/>
        </p:spPr>
        <p:txBody>
          <a:bodyPr wrap="square" rtlCol="0">
            <a:spAutoFit/>
          </a:bodyPr>
          <a:lstStyle/>
          <a:p>
            <a:r>
              <a:rPr lang="en-US" sz="3200" dirty="0" smtClean="0"/>
              <a:t>Throughout the Nazi empire, there were over 1,000 concentration camps and slave-labor camps</a:t>
            </a:r>
          </a:p>
          <a:p>
            <a:r>
              <a:rPr lang="en-US" sz="3200" dirty="0" smtClean="0"/>
              <a:t>All countries under Nazi rule had such camps</a:t>
            </a:r>
          </a:p>
          <a:p>
            <a:r>
              <a:rPr lang="en-US" sz="3200" dirty="0" smtClean="0"/>
              <a:t>From all over Europe, Jews and others selected for death (including Roma, Jehovah’s Witnesses, and homosexuals; also Catholic priests and nuns and Protestant clergy who stood up to the church) were sent to concentration camps </a:t>
            </a:r>
          </a:p>
          <a:p>
            <a:r>
              <a:rPr lang="en-US" sz="3200" dirty="0" smtClean="0"/>
              <a:t>But the major extermination camps—places existing only to process at a then-highly efficient, scientific, and productive way—were localized in Poland</a:t>
            </a:r>
          </a:p>
          <a:p>
            <a:r>
              <a:rPr lang="en-US" sz="3200" dirty="0" smtClean="0"/>
              <a:t>The most infamous were Auschwitz, Treblinka, </a:t>
            </a:r>
            <a:r>
              <a:rPr lang="en-US" sz="3200" dirty="0" err="1" smtClean="0"/>
              <a:t>Majdanek</a:t>
            </a:r>
            <a:r>
              <a:rPr lang="en-US" sz="3200" dirty="0" smtClean="0"/>
              <a:t>, and Treblinka</a:t>
            </a:r>
            <a:endParaRPr lang="en-US" sz="3200" dirty="0"/>
          </a:p>
        </p:txBody>
      </p:sp>
      <p:sp>
        <p:nvSpPr>
          <p:cNvPr id="5" name="TextBox 4"/>
          <p:cNvSpPr txBox="1"/>
          <p:nvPr/>
        </p:nvSpPr>
        <p:spPr>
          <a:xfrm>
            <a:off x="2252961" y="15372132"/>
            <a:ext cx="17090224" cy="1200329"/>
          </a:xfrm>
          <a:prstGeom prst="rect">
            <a:avLst/>
          </a:prstGeom>
          <a:noFill/>
        </p:spPr>
        <p:txBody>
          <a:bodyPr wrap="square" rtlCol="0">
            <a:spAutoFit/>
          </a:bodyPr>
          <a:lstStyle/>
          <a:p>
            <a:r>
              <a:rPr lang="en-US" sz="3600" dirty="0" smtClean="0"/>
              <a:t>The QI grant I received helped pay for my trip to see those very sites on a trip</a:t>
            </a:r>
          </a:p>
          <a:p>
            <a:r>
              <a:rPr lang="en-US" sz="3600" dirty="0" smtClean="0"/>
              <a:t>Organized and led by the United States Holocaust Memorial Museum</a:t>
            </a:r>
          </a:p>
        </p:txBody>
      </p:sp>
      <p:sp>
        <p:nvSpPr>
          <p:cNvPr id="6" name="TextBox 5"/>
          <p:cNvSpPr txBox="1"/>
          <p:nvPr/>
        </p:nvSpPr>
        <p:spPr>
          <a:xfrm>
            <a:off x="2252960" y="18326560"/>
            <a:ext cx="14555494" cy="4524315"/>
          </a:xfrm>
          <a:prstGeom prst="rect">
            <a:avLst/>
          </a:prstGeom>
          <a:noFill/>
        </p:spPr>
        <p:txBody>
          <a:bodyPr wrap="square" rtlCol="0">
            <a:spAutoFit/>
          </a:bodyPr>
          <a:lstStyle/>
          <a:p>
            <a:r>
              <a:rPr lang="en-US" sz="3600" b="1" dirty="0" smtClean="0"/>
              <a:t>Itinerary:  Warsaw (July 10-12)</a:t>
            </a:r>
          </a:p>
          <a:p>
            <a:r>
              <a:rPr lang="en-US" sz="3600" dirty="0" smtClean="0"/>
              <a:t>Toured Old Town; walked through area of (now destroyed) Warsaw Ghetto; visit Jewish Cemetery; see Jewish Historical Institute; have lunch with the US Ambassador to Poland; tour Warsaw Rising Museum; go to Treblinka</a:t>
            </a:r>
          </a:p>
          <a:p>
            <a:endParaRPr lang="en-US" sz="3600" dirty="0" smtClean="0"/>
          </a:p>
          <a:p>
            <a:r>
              <a:rPr lang="en-US" sz="3600" dirty="0" smtClean="0"/>
              <a:t>As with many other extermination camps, the Nazis completely razed Treblinka as the Allied Armies approached.  Nothing remains from the killing days except the train tracks.  </a:t>
            </a:r>
            <a:endParaRPr lang="en-US" sz="3600" dirty="0"/>
          </a:p>
        </p:txBody>
      </p:sp>
      <p:pic>
        <p:nvPicPr>
          <p:cNvPr id="7" name="Picture 6" descr="100_0628.jpg"/>
          <p:cNvPicPr>
            <a:picLocks noChangeAspect="1"/>
          </p:cNvPicPr>
          <p:nvPr/>
        </p:nvPicPr>
        <p:blipFill>
          <a:blip r:embed="rId2" cstate="print"/>
          <a:stretch>
            <a:fillRect/>
          </a:stretch>
        </p:blipFill>
        <p:spPr>
          <a:xfrm>
            <a:off x="2252961" y="22850875"/>
            <a:ext cx="6278880" cy="4709160"/>
          </a:xfrm>
          <a:prstGeom prst="rect">
            <a:avLst/>
          </a:prstGeom>
          <a:ln>
            <a:solidFill>
              <a:schemeClr val="tx1"/>
            </a:solidFill>
          </a:ln>
        </p:spPr>
      </p:pic>
      <p:pic>
        <p:nvPicPr>
          <p:cNvPr id="8" name="Picture 7" descr="100_0619.jpg"/>
          <p:cNvPicPr>
            <a:picLocks noChangeAspect="1"/>
          </p:cNvPicPr>
          <p:nvPr/>
        </p:nvPicPr>
        <p:blipFill>
          <a:blip r:embed="rId3" cstate="print"/>
          <a:stretch>
            <a:fillRect/>
          </a:stretch>
        </p:blipFill>
        <p:spPr>
          <a:xfrm>
            <a:off x="9165860" y="22850875"/>
            <a:ext cx="6278880" cy="4709160"/>
          </a:xfrm>
          <a:prstGeom prst="rect">
            <a:avLst/>
          </a:prstGeom>
          <a:ln>
            <a:solidFill>
              <a:schemeClr val="tx1"/>
            </a:solidFill>
          </a:ln>
        </p:spPr>
      </p:pic>
      <p:sp>
        <p:nvSpPr>
          <p:cNvPr id="17" name="TextBox 16"/>
          <p:cNvSpPr txBox="1"/>
          <p:nvPr/>
        </p:nvSpPr>
        <p:spPr>
          <a:xfrm>
            <a:off x="1888113" y="28304385"/>
            <a:ext cx="14555494" cy="4893647"/>
          </a:xfrm>
          <a:prstGeom prst="rect">
            <a:avLst/>
          </a:prstGeom>
          <a:noFill/>
        </p:spPr>
        <p:txBody>
          <a:bodyPr wrap="square" rtlCol="0">
            <a:spAutoFit/>
          </a:bodyPr>
          <a:lstStyle/>
          <a:p>
            <a:r>
              <a:rPr lang="en-US" sz="3600" b="1" dirty="0" smtClean="0"/>
              <a:t>Lublin/</a:t>
            </a:r>
            <a:r>
              <a:rPr lang="en-US" sz="3600" b="1" dirty="0" err="1" smtClean="0"/>
              <a:t>Majdanek</a:t>
            </a:r>
            <a:r>
              <a:rPr lang="en-US" sz="3600" b="1" dirty="0" smtClean="0"/>
              <a:t> (July 13-14)</a:t>
            </a:r>
          </a:p>
          <a:p>
            <a:r>
              <a:rPr lang="en-US" sz="3600" dirty="0" smtClean="0"/>
              <a:t>Travel to Lublin; walk through Old Quarter</a:t>
            </a:r>
          </a:p>
          <a:p>
            <a:r>
              <a:rPr lang="en-US" sz="3600" dirty="0" err="1" smtClean="0"/>
              <a:t>Majdanek</a:t>
            </a:r>
            <a:r>
              <a:rPr lang="en-US" sz="3600" dirty="0" smtClean="0"/>
              <a:t> Concentration Camp (July 13)</a:t>
            </a:r>
          </a:p>
          <a:p>
            <a:endParaRPr lang="en-US" sz="3600" dirty="0" smtClean="0"/>
          </a:p>
          <a:p>
            <a:r>
              <a:rPr lang="en-US" sz="3600" dirty="0" err="1" smtClean="0"/>
              <a:t>Belzec</a:t>
            </a:r>
            <a:r>
              <a:rPr lang="en-US" sz="3600" dirty="0" smtClean="0"/>
              <a:t> Extermination Camp (July 14):  this was the home of the scientific study of mass killing</a:t>
            </a:r>
          </a:p>
          <a:p>
            <a:r>
              <a:rPr lang="en-US" sz="9600" dirty="0" smtClean="0"/>
              <a:t> </a:t>
            </a:r>
            <a:endParaRPr lang="en-US" sz="9600" dirty="0"/>
          </a:p>
        </p:txBody>
      </p:sp>
      <p:sp>
        <p:nvSpPr>
          <p:cNvPr id="18" name="Rectangle 17"/>
          <p:cNvSpPr/>
          <p:nvPr/>
        </p:nvSpPr>
        <p:spPr>
          <a:xfrm>
            <a:off x="19323843" y="10513249"/>
            <a:ext cx="15246784" cy="6740307"/>
          </a:xfrm>
          <a:prstGeom prst="rect">
            <a:avLst/>
          </a:prstGeom>
        </p:spPr>
        <p:txBody>
          <a:bodyPr wrap="square">
            <a:spAutoFit/>
          </a:bodyPr>
          <a:lstStyle/>
          <a:p>
            <a:r>
              <a:rPr lang="en-US" sz="3600" b="1" dirty="0" smtClean="0"/>
              <a:t>Krakow (July 15-17)</a:t>
            </a:r>
          </a:p>
          <a:p>
            <a:r>
              <a:rPr lang="en-US" sz="3600" dirty="0" smtClean="0"/>
              <a:t>Visit Krakow History Museum, located in Oscar Schindler’s factory; walk through </a:t>
            </a:r>
            <a:r>
              <a:rPr lang="en-US" sz="3600" dirty="0" err="1" smtClean="0"/>
              <a:t>Kazimierz</a:t>
            </a:r>
            <a:r>
              <a:rPr lang="en-US" sz="3600" dirty="0" smtClean="0"/>
              <a:t> (Jewish Quarter); see Galicia Jewish Museum and visit with young scholars there; dinner with U.S. Consul General and other Consul members; walk through Old Town; see Krakow’s castle and cathedral; attend all Chopin piano concert at the </a:t>
            </a:r>
            <a:r>
              <a:rPr lang="en-US" sz="3600" dirty="0" err="1" smtClean="0"/>
              <a:t>Wieliczka</a:t>
            </a:r>
            <a:r>
              <a:rPr lang="en-US" sz="3600" dirty="0" smtClean="0"/>
              <a:t> Salt Mines</a:t>
            </a:r>
          </a:p>
          <a:p>
            <a:r>
              <a:rPr lang="en-US" sz="3600" dirty="0" smtClean="0"/>
              <a:t>Spend six hours at Auschwitz-</a:t>
            </a:r>
            <a:r>
              <a:rPr lang="en-US" sz="3600" dirty="0" err="1" smtClean="0"/>
              <a:t>Birkenau</a:t>
            </a:r>
            <a:r>
              <a:rPr lang="en-US" sz="3600" dirty="0" smtClean="0"/>
              <a:t> (July 16)</a:t>
            </a:r>
          </a:p>
          <a:p>
            <a:r>
              <a:rPr lang="en-US" sz="3600" dirty="0" smtClean="0"/>
              <a:t>Due to extreme heat wave (over 100 degrees) and the close relationship between Auschwitz-</a:t>
            </a:r>
            <a:r>
              <a:rPr lang="en-US" sz="3600" dirty="0" err="1" smtClean="0"/>
              <a:t>Birkenau</a:t>
            </a:r>
            <a:r>
              <a:rPr lang="en-US" sz="3600" dirty="0" smtClean="0"/>
              <a:t> State Museum and the USHMM, our group was allowed in 90 minutes earlier than usual</a:t>
            </a:r>
            <a:r>
              <a:rPr lang="en-US" sz="3600" dirty="0" smtClean="0"/>
              <a:t>. </a:t>
            </a:r>
            <a:endParaRPr lang="en-US" sz="3600" dirty="0" smtClean="0"/>
          </a:p>
          <a:p>
            <a:endParaRPr lang="en-US" sz="3600" dirty="0" smtClean="0"/>
          </a:p>
          <a:p>
            <a:r>
              <a:rPr lang="en-US" sz="3600" b="1" dirty="0" smtClean="0"/>
              <a:t>Depart Poland (July 18)</a:t>
            </a:r>
            <a:endParaRPr lang="en-US" sz="3600" b="1" dirty="0"/>
          </a:p>
        </p:txBody>
      </p:sp>
      <p:sp>
        <p:nvSpPr>
          <p:cNvPr id="19" name="Rectangle 18"/>
          <p:cNvSpPr/>
          <p:nvPr/>
        </p:nvSpPr>
        <p:spPr>
          <a:xfrm>
            <a:off x="38026898" y="23926215"/>
            <a:ext cx="10522970" cy="12834283"/>
          </a:xfrm>
          <a:prstGeom prst="rect">
            <a:avLst/>
          </a:prstGeom>
          <a:noFill/>
          <a:ln>
            <a:solidFill>
              <a:schemeClr val="tx1"/>
            </a:solidFill>
          </a:ln>
        </p:spPr>
        <p:txBody>
          <a:bodyPr wrap="square">
            <a:spAutoFit/>
          </a:bodyPr>
          <a:lstStyle/>
          <a:p>
            <a:pPr algn="ctr"/>
            <a:r>
              <a:rPr lang="en-US" sz="3600" b="1" dirty="0" smtClean="0"/>
              <a:t>Estimated Number of Jews killed in the Final Solution </a:t>
            </a:r>
          </a:p>
          <a:p>
            <a:pPr algn="ctr"/>
            <a:r>
              <a:rPr lang="en-US" sz="3600" b="1" dirty="0" smtClean="0"/>
              <a:t>(not a complete list)</a:t>
            </a:r>
          </a:p>
          <a:p>
            <a:r>
              <a:rPr lang="en-US" sz="3600" dirty="0" smtClean="0"/>
              <a:t>		 </a:t>
            </a:r>
            <a:r>
              <a:rPr lang="en-US" sz="3600" dirty="0" smtClean="0"/>
              <a:t>  Poland </a:t>
            </a:r>
            <a:r>
              <a:rPr lang="en-US" sz="3600" dirty="0" smtClean="0"/>
              <a:t>	3,000,000		90% of Jewish population</a:t>
            </a:r>
          </a:p>
          <a:p>
            <a:r>
              <a:rPr lang="en-US" sz="3600" dirty="0" smtClean="0"/>
              <a:t>		 Baltic Countries 	228,000		90% of Jewish population</a:t>
            </a:r>
          </a:p>
          <a:p>
            <a:endParaRPr lang="en-US" sz="3600" dirty="0" smtClean="0"/>
          </a:p>
          <a:p>
            <a:r>
              <a:rPr lang="en-US" sz="3600" dirty="0" smtClean="0"/>
              <a:t>Germany/Austria	 210,000		90% of Jewish population</a:t>
            </a:r>
          </a:p>
          <a:p>
            <a:r>
              <a:rPr lang="en-US" sz="3600" dirty="0" smtClean="0"/>
              <a:t>		 Slovakia 	80,000		83% of Jewish population</a:t>
            </a:r>
          </a:p>
          <a:p>
            <a:r>
              <a:rPr lang="en-US" sz="3600" dirty="0" smtClean="0"/>
              <a:t>		 Greece 	75,000		83% of Jewish population</a:t>
            </a:r>
          </a:p>
          <a:p>
            <a:r>
              <a:rPr lang="en-US" sz="3600" dirty="0" smtClean="0"/>
              <a:t>		 Netherlands 	54,000		77% of Jewish population</a:t>
            </a:r>
          </a:p>
          <a:p>
            <a:r>
              <a:rPr lang="en-US" sz="3600" dirty="0" smtClean="0"/>
              <a:t>		 France 	</a:t>
            </a:r>
            <a:r>
              <a:rPr lang="en-US" sz="3600" dirty="0" smtClean="0"/>
              <a:t>90,000</a:t>
            </a:r>
            <a:r>
              <a:rPr lang="en-US" sz="3600" dirty="0" smtClean="0"/>
              <a:t>		26% of Jewish population</a:t>
            </a:r>
            <a:endParaRPr lang="en-US" sz="3600" dirty="0"/>
          </a:p>
        </p:txBody>
      </p:sp>
      <p:sp>
        <p:nvSpPr>
          <p:cNvPr id="20" name="Rectangle 19"/>
          <p:cNvSpPr/>
          <p:nvPr/>
        </p:nvSpPr>
        <p:spPr>
          <a:xfrm>
            <a:off x="18766457" y="23926215"/>
            <a:ext cx="15804170" cy="14434721"/>
          </a:xfrm>
          <a:prstGeom prst="rect">
            <a:avLst/>
          </a:prstGeom>
        </p:spPr>
        <p:txBody>
          <a:bodyPr wrap="square">
            <a:spAutoFit/>
          </a:bodyPr>
          <a:lstStyle/>
          <a:p>
            <a:r>
              <a:rPr lang="en-US" sz="3600" b="1" dirty="0" smtClean="0"/>
              <a:t>Results of Trip to </a:t>
            </a:r>
            <a:r>
              <a:rPr lang="en-US" sz="3600" b="1" dirty="0" smtClean="0"/>
              <a:t>Poland</a:t>
            </a:r>
            <a:endParaRPr lang="en-US" sz="3600" dirty="0" smtClean="0"/>
          </a:p>
          <a:p>
            <a:r>
              <a:rPr lang="en-US" sz="3600" dirty="0" smtClean="0"/>
              <a:t>I now have seen many important places in Poland that are essential to grasping the complexity of the Holocaust.   Thanks to the USHMM’s trip and PBA’s QI grant, what I have learned will produce valuable insights in my scholarly writing.  </a:t>
            </a:r>
          </a:p>
          <a:p>
            <a:endParaRPr lang="en-US" sz="3600" dirty="0" smtClean="0"/>
          </a:p>
          <a:p>
            <a:r>
              <a:rPr lang="en-US" sz="3600" dirty="0" smtClean="0"/>
              <a:t>Spending time in Warsaw, walking around areas that don’t exist anymore (such as the Warsaw Ghetto), </a:t>
            </a:r>
            <a:r>
              <a:rPr lang="en-US" sz="3600" dirty="0" smtClean="0"/>
              <a:t>increased </a:t>
            </a:r>
            <a:r>
              <a:rPr lang="en-US" sz="3600" dirty="0" smtClean="0"/>
              <a:t>my knowledge of European Jewry and the hardships incurred during Nazi occupation</a:t>
            </a:r>
          </a:p>
          <a:p>
            <a:endParaRPr lang="en-US" sz="3600" dirty="0" smtClean="0"/>
          </a:p>
          <a:p>
            <a:r>
              <a:rPr lang="en-US" sz="3600" dirty="0" smtClean="0"/>
              <a:t>Seeing the stones at Treblinka, each representing a town or village where Jews were </a:t>
            </a:r>
            <a:r>
              <a:rPr lang="en-US" sz="3600" dirty="0" smtClean="0"/>
              <a:t>deported, helped </a:t>
            </a:r>
            <a:r>
              <a:rPr lang="en-US" sz="3600" dirty="0" smtClean="0"/>
              <a:t>me grasp the enormity of the Final Solution</a:t>
            </a:r>
          </a:p>
          <a:p>
            <a:endParaRPr lang="en-US" sz="3600" dirty="0" smtClean="0"/>
          </a:p>
          <a:p>
            <a:r>
              <a:rPr lang="en-US" sz="3600" dirty="0" smtClean="0"/>
              <a:t>Going to </a:t>
            </a:r>
            <a:r>
              <a:rPr lang="en-US" sz="3600" dirty="0" err="1" smtClean="0"/>
              <a:t>Majdanek</a:t>
            </a:r>
            <a:r>
              <a:rPr lang="en-US" sz="3600" dirty="0" smtClean="0"/>
              <a:t> allowed me to see the gas chambers and crematoria—those emblems of the horrors of the Holocaust— and barracks containing thousands and thousands of pairs of shoes, silent witnesses to the people who owned them.  </a:t>
            </a:r>
            <a:r>
              <a:rPr lang="en-US" sz="3600" dirty="0" err="1" smtClean="0"/>
              <a:t>Majdanek</a:t>
            </a:r>
            <a:r>
              <a:rPr lang="en-US" sz="3600" dirty="0" smtClean="0"/>
              <a:t> is now, and was then, within an easy walk of Lublin, a major city</a:t>
            </a:r>
          </a:p>
          <a:p>
            <a:endParaRPr lang="en-US" sz="3600" dirty="0" smtClean="0"/>
          </a:p>
          <a:p>
            <a:r>
              <a:rPr lang="en-US" sz="3600" dirty="0" smtClean="0"/>
              <a:t>Walking around the small area of </a:t>
            </a:r>
            <a:r>
              <a:rPr lang="en-US" sz="3600" dirty="0" err="1" smtClean="0"/>
              <a:t>Belzec</a:t>
            </a:r>
            <a:r>
              <a:rPr lang="en-US" sz="3600" dirty="0" smtClean="0"/>
              <a:t> brought me face to face with the Nazis’ scientifically organized pursuit of more efficient mass murder; the only living things there are trees that existed during the time of the camp—they are the witnesses </a:t>
            </a:r>
          </a:p>
          <a:p>
            <a:endParaRPr lang="en-US" sz="3600" dirty="0" smtClean="0"/>
          </a:p>
          <a:p>
            <a:r>
              <a:rPr lang="en-US" sz="3600" dirty="0" smtClean="0"/>
              <a:t>Spending 6 hours at Auschwitz-</a:t>
            </a:r>
            <a:r>
              <a:rPr lang="en-US" sz="3600" dirty="0" err="1" smtClean="0"/>
              <a:t>Birkenau</a:t>
            </a:r>
            <a:r>
              <a:rPr lang="en-US" sz="3600" dirty="0" smtClean="0"/>
              <a:t> taught me a great deal about the two camps’ functions—their physical proximity, their material construction, and their residue of evil.  I have read countless memoirs that featured Auschwitz; now I have </a:t>
            </a:r>
            <a:r>
              <a:rPr lang="en-US" sz="3600" dirty="0" smtClean="0"/>
              <a:t>seen, </a:t>
            </a:r>
            <a:r>
              <a:rPr lang="en-US" sz="3600" dirty="0" smtClean="0"/>
              <a:t>with my own </a:t>
            </a:r>
            <a:r>
              <a:rPr lang="en-US" sz="3600" dirty="0" smtClean="0"/>
              <a:t>eyes, </a:t>
            </a:r>
            <a:r>
              <a:rPr lang="en-US" sz="3600" dirty="0" smtClean="0"/>
              <a:t>key elements of the camp</a:t>
            </a:r>
          </a:p>
          <a:p>
            <a:r>
              <a:rPr lang="en-US" sz="3200" dirty="0" smtClean="0"/>
              <a:t>.  </a:t>
            </a:r>
            <a:endParaRPr lang="en-US" sz="3200" dirty="0"/>
          </a:p>
        </p:txBody>
      </p:sp>
      <p:sp>
        <p:nvSpPr>
          <p:cNvPr id="21" name="TextBox 20"/>
          <p:cNvSpPr txBox="1"/>
          <p:nvPr/>
        </p:nvSpPr>
        <p:spPr>
          <a:xfrm>
            <a:off x="36817460" y="6710158"/>
            <a:ext cx="7076448" cy="6186309"/>
          </a:xfrm>
          <a:prstGeom prst="rect">
            <a:avLst/>
          </a:prstGeom>
          <a:noFill/>
        </p:spPr>
        <p:txBody>
          <a:bodyPr wrap="square" rtlCol="0">
            <a:spAutoFit/>
          </a:bodyPr>
          <a:lstStyle/>
          <a:p>
            <a:r>
              <a:rPr lang="en-US" sz="3600" b="1" dirty="0" smtClean="0"/>
              <a:t>Future plans</a:t>
            </a:r>
          </a:p>
          <a:p>
            <a:r>
              <a:rPr lang="en-US" sz="3600" dirty="0" smtClean="0"/>
              <a:t>My scholarly interest in the Holocaust continues to be </a:t>
            </a:r>
            <a:r>
              <a:rPr lang="en-US" sz="3600" dirty="0" smtClean="0"/>
              <a:t>all-consuming</a:t>
            </a:r>
          </a:p>
          <a:p>
            <a:endParaRPr lang="en-US" sz="3600" dirty="0" smtClean="0"/>
          </a:p>
          <a:p>
            <a:r>
              <a:rPr lang="en-US" sz="3600" dirty="0" smtClean="0"/>
              <a:t>I plan </a:t>
            </a:r>
            <a:r>
              <a:rPr lang="en-US" sz="3600" dirty="0" smtClean="0"/>
              <a:t>to work with renewed dedication in my scholarly analysis of </a:t>
            </a:r>
            <a:r>
              <a:rPr lang="en-US" sz="3600" dirty="0" smtClean="0"/>
              <a:t> Jewish </a:t>
            </a:r>
            <a:r>
              <a:rPr lang="en-US" sz="3600" dirty="0" smtClean="0"/>
              <a:t>survivors’ </a:t>
            </a:r>
            <a:r>
              <a:rPr lang="en-US" sz="3600" dirty="0" smtClean="0"/>
              <a:t>autobiographies</a:t>
            </a:r>
            <a:r>
              <a:rPr lang="en-US" sz="3600" dirty="0" smtClean="0"/>
              <a:t>, expanding the insights contained in my first book as I draw from what I learned during my trip to Poland</a:t>
            </a:r>
            <a:endParaRPr lang="en-US" sz="3600" dirty="0"/>
          </a:p>
        </p:txBody>
      </p:sp>
      <p:pic>
        <p:nvPicPr>
          <p:cNvPr id="1026" name="Picture 2" descr="C:\Documents and Settings\amesd\Desktop\Prescott Backup\7-20-2010\100_0695.jpg"/>
          <p:cNvPicPr>
            <a:picLocks noChangeAspect="1" noChangeArrowheads="1"/>
          </p:cNvPicPr>
          <p:nvPr/>
        </p:nvPicPr>
        <p:blipFill>
          <a:blip r:embed="rId4" cstate="print"/>
          <a:srcRect/>
          <a:stretch>
            <a:fillRect/>
          </a:stretch>
        </p:blipFill>
        <p:spPr bwMode="auto">
          <a:xfrm>
            <a:off x="9166177" y="32107728"/>
            <a:ext cx="6278563" cy="4708525"/>
          </a:xfrm>
          <a:prstGeom prst="rect">
            <a:avLst/>
          </a:prstGeom>
          <a:noFill/>
          <a:ln>
            <a:solidFill>
              <a:schemeClr val="tx1"/>
            </a:solidFill>
          </a:ln>
        </p:spPr>
      </p:pic>
      <p:pic>
        <p:nvPicPr>
          <p:cNvPr id="1027" name="Picture 3" descr="C:\Documents and Settings\amesd\Desktop\Prescott Backup\7-20-2010\100_0663.jpg"/>
          <p:cNvPicPr>
            <a:picLocks noChangeAspect="1" noChangeArrowheads="1"/>
          </p:cNvPicPr>
          <p:nvPr/>
        </p:nvPicPr>
        <p:blipFill>
          <a:blip r:embed="rId5" cstate="print"/>
          <a:srcRect/>
          <a:stretch>
            <a:fillRect/>
          </a:stretch>
        </p:blipFill>
        <p:spPr bwMode="auto">
          <a:xfrm>
            <a:off x="2252960" y="32107728"/>
            <a:ext cx="6278563" cy="4652770"/>
          </a:xfrm>
          <a:prstGeom prst="rect">
            <a:avLst/>
          </a:prstGeom>
          <a:noFill/>
          <a:ln>
            <a:solidFill>
              <a:schemeClr val="tx1"/>
            </a:solidFill>
          </a:ln>
        </p:spPr>
      </p:pic>
      <p:pic>
        <p:nvPicPr>
          <p:cNvPr id="1028" name="Picture 4" descr="C:\Documents and Settings\amesd\Desktop\Prescott Backup\7-20-2010\100_0713.jpg"/>
          <p:cNvPicPr>
            <a:picLocks noChangeAspect="1" noChangeArrowheads="1"/>
          </p:cNvPicPr>
          <p:nvPr/>
        </p:nvPicPr>
        <p:blipFill>
          <a:blip r:embed="rId6" cstate="print"/>
          <a:srcRect/>
          <a:stretch>
            <a:fillRect/>
          </a:stretch>
        </p:blipFill>
        <p:spPr bwMode="auto">
          <a:xfrm>
            <a:off x="19323843" y="4817789"/>
            <a:ext cx="6278563" cy="4708525"/>
          </a:xfrm>
          <a:prstGeom prst="rect">
            <a:avLst/>
          </a:prstGeom>
          <a:noFill/>
          <a:ln>
            <a:solidFill>
              <a:schemeClr val="tx1"/>
            </a:solidFill>
          </a:ln>
        </p:spPr>
      </p:pic>
      <p:pic>
        <p:nvPicPr>
          <p:cNvPr id="1029" name="Picture 5" descr="C:\Documents and Settings\amesd\Desktop\Prescott Backup\7-20-2010\100_0717.jpg"/>
          <p:cNvPicPr>
            <a:picLocks noChangeAspect="1" noChangeArrowheads="1"/>
          </p:cNvPicPr>
          <p:nvPr/>
        </p:nvPicPr>
        <p:blipFill>
          <a:blip r:embed="rId7" cstate="print"/>
          <a:srcRect/>
          <a:stretch>
            <a:fillRect/>
          </a:stretch>
        </p:blipFill>
        <p:spPr bwMode="auto">
          <a:xfrm>
            <a:off x="27561855" y="4817789"/>
            <a:ext cx="6278563" cy="4708525"/>
          </a:xfrm>
          <a:prstGeom prst="rect">
            <a:avLst/>
          </a:prstGeom>
          <a:noFill/>
          <a:ln>
            <a:solidFill>
              <a:schemeClr val="tx1"/>
            </a:solidFill>
          </a:ln>
        </p:spPr>
      </p:pic>
      <p:pic>
        <p:nvPicPr>
          <p:cNvPr id="1030" name="Picture 6" descr="C:\Documents and Settings\amesd\Desktop\Prescott Backup\7-20-2010\100_0782.jpg"/>
          <p:cNvPicPr>
            <a:picLocks noChangeAspect="1" noChangeArrowheads="1"/>
          </p:cNvPicPr>
          <p:nvPr/>
        </p:nvPicPr>
        <p:blipFill>
          <a:blip r:embed="rId8" cstate="print"/>
          <a:srcRect/>
          <a:stretch>
            <a:fillRect/>
          </a:stretch>
        </p:blipFill>
        <p:spPr bwMode="auto">
          <a:xfrm>
            <a:off x="28253145" y="17253556"/>
            <a:ext cx="4708525" cy="6278563"/>
          </a:xfrm>
          <a:prstGeom prst="rect">
            <a:avLst/>
          </a:prstGeom>
          <a:noFill/>
          <a:ln>
            <a:solidFill>
              <a:schemeClr val="tx1"/>
            </a:solidFill>
          </a:ln>
        </p:spPr>
      </p:pic>
      <p:pic>
        <p:nvPicPr>
          <p:cNvPr id="1031" name="Picture 7" descr="C:\Documents and Settings\amesd\Desktop\Prescott Backup\7-20-2010\100_0793.jpg"/>
          <p:cNvPicPr>
            <a:picLocks noChangeAspect="1" noChangeArrowheads="1"/>
          </p:cNvPicPr>
          <p:nvPr/>
        </p:nvPicPr>
        <p:blipFill>
          <a:blip r:embed="rId9" cstate="print"/>
          <a:srcRect/>
          <a:stretch>
            <a:fillRect/>
          </a:stretch>
        </p:blipFill>
        <p:spPr bwMode="auto">
          <a:xfrm>
            <a:off x="20111287" y="17253556"/>
            <a:ext cx="6278563" cy="4708525"/>
          </a:xfrm>
          <a:prstGeom prst="rect">
            <a:avLst/>
          </a:prstGeom>
          <a:noFill/>
          <a:ln>
            <a:solidFill>
              <a:schemeClr val="tx1"/>
            </a:solidFill>
          </a:ln>
        </p:spPr>
      </p:pic>
      <p:pic>
        <p:nvPicPr>
          <p:cNvPr id="1032" name="Picture 8" descr="C:\Documents and Settings\amesd\Desktop\Prescott Backup\7-20-2010\100_0821.jpg"/>
          <p:cNvPicPr>
            <a:picLocks noChangeAspect="1" noChangeArrowheads="1"/>
          </p:cNvPicPr>
          <p:nvPr/>
        </p:nvPicPr>
        <p:blipFill>
          <a:blip r:embed="rId10" cstate="print"/>
          <a:srcRect/>
          <a:stretch>
            <a:fillRect/>
          </a:stretch>
        </p:blipFill>
        <p:spPr bwMode="auto">
          <a:xfrm>
            <a:off x="36202980" y="15972297"/>
            <a:ext cx="6278563" cy="4708525"/>
          </a:xfrm>
          <a:prstGeom prst="rect">
            <a:avLst/>
          </a:prstGeom>
          <a:noFill/>
          <a:ln>
            <a:solidFill>
              <a:schemeClr val="tx1"/>
            </a:solidFill>
          </a:ln>
        </p:spPr>
      </p:pic>
      <p:pic>
        <p:nvPicPr>
          <p:cNvPr id="1033" name="Picture 9" descr="C:\Documents and Settings\amesd\Desktop\Prescott Backup\7-20-2010\100_0801.jpg"/>
          <p:cNvPicPr>
            <a:picLocks noChangeAspect="1" noChangeArrowheads="1"/>
          </p:cNvPicPr>
          <p:nvPr/>
        </p:nvPicPr>
        <p:blipFill>
          <a:blip r:embed="rId11" cstate="print"/>
          <a:srcRect/>
          <a:stretch>
            <a:fillRect/>
          </a:stretch>
        </p:blipFill>
        <p:spPr bwMode="auto">
          <a:xfrm>
            <a:off x="43893908" y="15972297"/>
            <a:ext cx="6278563" cy="4708525"/>
          </a:xfrm>
          <a:prstGeom prst="rect">
            <a:avLst/>
          </a:prstGeom>
          <a:noFill/>
          <a:ln>
            <a:solidFill>
              <a:schemeClr val="tx1"/>
            </a:solidFill>
          </a:ln>
        </p:spPr>
      </p:pic>
      <p:pic>
        <p:nvPicPr>
          <p:cNvPr id="22" name="Picture 21" descr="my book.jpg"/>
          <p:cNvPicPr>
            <a:picLocks noChangeAspect="1"/>
          </p:cNvPicPr>
          <p:nvPr/>
        </p:nvPicPr>
        <p:blipFill>
          <a:blip r:embed="rId12" cstate="print"/>
          <a:stretch>
            <a:fillRect/>
          </a:stretch>
        </p:blipFill>
        <p:spPr>
          <a:xfrm>
            <a:off x="45045404" y="6945012"/>
            <a:ext cx="3975572" cy="595145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790</Words>
  <Application>Microsoft Office PowerPoint</Application>
  <PresentationFormat>Custom</PresentationFormat>
  <Paragraphs>59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Palm Beach Atlantic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hansona</dc:creator>
  <cp:lastModifiedBy>amesd</cp:lastModifiedBy>
  <cp:revision>42</cp:revision>
  <dcterms:created xsi:type="dcterms:W3CDTF">2009-11-17T19:44:20Z</dcterms:created>
  <dcterms:modified xsi:type="dcterms:W3CDTF">2010-11-09T18:53:05Z</dcterms:modified>
</cp:coreProperties>
</file>