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38404800" cy="38404800"/>
  <p:notesSz cx="7023100" cy="9309100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5" autoAdjust="0"/>
    <p:restoredTop sz="94660"/>
  </p:normalViewPr>
  <p:slideViewPr>
    <p:cSldViewPr>
      <p:cViewPr>
        <p:scale>
          <a:sx n="30" d="100"/>
          <a:sy n="30" d="100"/>
        </p:scale>
        <p:origin x="-72" y="-72"/>
      </p:cViewPr>
      <p:guideLst>
        <p:guide orient="horz" pos="12096"/>
        <p:guide pos="12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360" y="11930383"/>
            <a:ext cx="32644080" cy="8232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720" y="21762720"/>
            <a:ext cx="26883360" cy="98145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DCE7-A375-41B8-8CFC-171260F42001}" type="datetimeFigureOut">
              <a:rPr lang="en-US" smtClean="0"/>
              <a:t>10/18/2010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A17E-F1E5-4CCE-96C3-3740E0947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65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DCE7-A375-41B8-8CFC-171260F42001}" type="datetimeFigureOut">
              <a:rPr lang="en-US" smtClean="0"/>
              <a:t>10/18/2010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A17E-F1E5-4CCE-96C3-3740E0947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60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941285" y="8614418"/>
            <a:ext cx="36291200" cy="1834984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67675" y="8614418"/>
            <a:ext cx="108233530" cy="183498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DCE7-A375-41B8-8CFC-171260F42001}" type="datetimeFigureOut">
              <a:rPr lang="en-US" smtClean="0"/>
              <a:t>10/18/2010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A17E-F1E5-4CCE-96C3-3740E0947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57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DCE7-A375-41B8-8CFC-171260F42001}" type="datetimeFigureOut">
              <a:rPr lang="en-US" smtClean="0"/>
              <a:t>10/18/2010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A17E-F1E5-4CCE-96C3-3740E0947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72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3715" y="24678643"/>
            <a:ext cx="32644080" cy="762762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3715" y="16277598"/>
            <a:ext cx="32644080" cy="8401047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DCE7-A375-41B8-8CFC-171260F42001}" type="datetimeFigureOut">
              <a:rPr lang="en-US" smtClean="0"/>
              <a:t>10/18/2010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A17E-F1E5-4CCE-96C3-3740E0947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85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7678" y="50184058"/>
            <a:ext cx="72262365" cy="141928847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70123" y="50184058"/>
            <a:ext cx="72262365" cy="141928847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DCE7-A375-41B8-8CFC-171260F42001}" type="datetimeFigureOut">
              <a:rPr lang="en-US" smtClean="0"/>
              <a:t>10/18/2010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A17E-F1E5-4CCE-96C3-3740E0947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73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0" y="1537973"/>
            <a:ext cx="34564320" cy="640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8596635"/>
            <a:ext cx="16968790" cy="358266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0" y="12179302"/>
            <a:ext cx="16968790" cy="22127213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509108" y="8596635"/>
            <a:ext cx="16975455" cy="358266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509108" y="12179302"/>
            <a:ext cx="16975455" cy="22127213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DCE7-A375-41B8-8CFC-171260F42001}" type="datetimeFigureOut">
              <a:rPr lang="en-US" smtClean="0"/>
              <a:t>10/18/2010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A17E-F1E5-4CCE-96C3-3740E0947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85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DCE7-A375-41B8-8CFC-171260F42001}" type="datetimeFigureOut">
              <a:rPr lang="en-US" smtClean="0"/>
              <a:t>10/18/2010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A17E-F1E5-4CCE-96C3-3740E0947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49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DCE7-A375-41B8-8CFC-171260F42001}" type="datetimeFigureOut">
              <a:rPr lang="en-US" smtClean="0"/>
              <a:t>10/18/2010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A17E-F1E5-4CCE-96C3-3740E0947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77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3" y="1529080"/>
            <a:ext cx="12634915" cy="650748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5210" y="1529085"/>
            <a:ext cx="21469350" cy="32777433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3" y="8036565"/>
            <a:ext cx="12634915" cy="26269953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DCE7-A375-41B8-8CFC-171260F42001}" type="datetimeFigureOut">
              <a:rPr lang="en-US" smtClean="0"/>
              <a:t>10/18/2010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A17E-F1E5-4CCE-96C3-3740E0947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92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7610" y="26883362"/>
            <a:ext cx="23042880" cy="3173733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27610" y="3431540"/>
            <a:ext cx="23042880" cy="2304288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27610" y="30057095"/>
            <a:ext cx="23042880" cy="4507227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DCE7-A375-41B8-8CFC-171260F42001}" type="datetimeFigureOut">
              <a:rPr lang="en-US" smtClean="0"/>
              <a:t>10/18/2010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A17E-F1E5-4CCE-96C3-3740E0947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1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1537973"/>
            <a:ext cx="34564320" cy="64008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8961125"/>
            <a:ext cx="34564320" cy="25345393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20240" y="35595563"/>
            <a:ext cx="8961120" cy="20447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8DCE7-A375-41B8-8CFC-171260F42001}" type="datetimeFigureOut">
              <a:rPr lang="en-US" smtClean="0"/>
              <a:t>10/18/2010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21640" y="35595563"/>
            <a:ext cx="12161520" cy="20447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523440" y="35595563"/>
            <a:ext cx="8961120" cy="20447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FA17E-F1E5-4CCE-96C3-3740E0947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6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12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4389120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38861" y="609600"/>
            <a:ext cx="3649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Biodiversity of submerged aquatic vegetation in Lake Worth Cove, an </a:t>
            </a:r>
            <a:r>
              <a:rPr lang="en-US" sz="7200" dirty="0" smtClean="0"/>
              <a:t>undeveloped region </a:t>
            </a:r>
            <a:r>
              <a:rPr lang="en-US" sz="7200" dirty="0"/>
              <a:t>of </a:t>
            </a:r>
            <a:r>
              <a:rPr lang="en-US" sz="7200" dirty="0" smtClean="0"/>
              <a:t>   Lake </a:t>
            </a:r>
            <a:r>
              <a:rPr lang="en-US" sz="7200" dirty="0"/>
              <a:t>Worth Lagoon, </a:t>
            </a:r>
            <a:r>
              <a:rPr lang="en-US" sz="7200" dirty="0" smtClean="0"/>
              <a:t>Palm Beach County, Florida.</a:t>
            </a:r>
            <a:endParaRPr lang="en-US" sz="7200" dirty="0"/>
          </a:p>
        </p:txBody>
      </p:sp>
      <p:sp>
        <p:nvSpPr>
          <p:cNvPr id="8" name="TextBox 7"/>
          <p:cNvSpPr txBox="1"/>
          <p:nvPr/>
        </p:nvSpPr>
        <p:spPr>
          <a:xfrm>
            <a:off x="23153978" y="2218077"/>
            <a:ext cx="14848940" cy="372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0" rtlCol="0" anchor="t" anchorCtr="0">
            <a:spAutoFit/>
          </a:bodyPr>
          <a:lstStyle/>
          <a:p>
            <a:r>
              <a:rPr lang="en-US" sz="4800" dirty="0" smtClean="0"/>
              <a:t>ACKNOWLEDGEMENTS</a:t>
            </a:r>
          </a:p>
          <a:p>
            <a:r>
              <a:rPr lang="en-US" sz="3200" dirty="0" smtClean="0"/>
              <a:t>This project was funded by grants from the</a:t>
            </a:r>
            <a:r>
              <a:rPr lang="en-US" sz="3200" b="1" dirty="0" smtClean="0"/>
              <a:t> Community Foundation of Palm Beach and Martin Counties </a:t>
            </a:r>
            <a:r>
              <a:rPr lang="en-US" sz="3200" dirty="0" smtClean="0"/>
              <a:t>and the </a:t>
            </a:r>
            <a:r>
              <a:rPr lang="en-US" sz="3200" b="1" dirty="0" smtClean="0"/>
              <a:t>Palm Beach Atlantic University Quality Initiative Grant Program</a:t>
            </a:r>
            <a:r>
              <a:rPr lang="en-US" sz="3200" dirty="0" smtClean="0"/>
              <a:t>.  J. </a:t>
            </a:r>
            <a:r>
              <a:rPr lang="en-US" sz="3200" dirty="0" err="1" smtClean="0"/>
              <a:t>Marras</a:t>
            </a:r>
            <a:r>
              <a:rPr lang="en-US" sz="3200" dirty="0"/>
              <a:t>-</a:t>
            </a:r>
            <a:r>
              <a:rPr lang="en-US" sz="3200" dirty="0" smtClean="0"/>
              <a:t>Tate, C. Jabaly, E. Cowan, M. Wallrath, and S. Waddell assisted in data collection; E. </a:t>
            </a:r>
            <a:r>
              <a:rPr lang="en-US" sz="3200" dirty="0" err="1" smtClean="0"/>
              <a:t>Coolican</a:t>
            </a:r>
            <a:r>
              <a:rPr lang="en-US" sz="3200" dirty="0" smtClean="0"/>
              <a:t> and P. Klarmann provided assistance in preparation of this presentation.</a:t>
            </a:r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38861" y="2917924"/>
            <a:ext cx="2131769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6600" dirty="0">
                <a:solidFill>
                  <a:prstClr val="black"/>
                </a:solidFill>
              </a:rPr>
              <a:t>Thomas C. </a:t>
            </a:r>
            <a:r>
              <a:rPr lang="en-US" sz="6600" dirty="0" smtClean="0">
                <a:solidFill>
                  <a:prstClr val="black"/>
                </a:solidFill>
              </a:rPr>
              <a:t>Chesnes*, </a:t>
            </a:r>
            <a:r>
              <a:rPr lang="en-US" sz="6600" dirty="0">
                <a:solidFill>
                  <a:prstClr val="black"/>
                </a:solidFill>
              </a:rPr>
              <a:t>Scott Duncan**, and Kathryn Swick* </a:t>
            </a:r>
          </a:p>
          <a:p>
            <a:pPr lvl="0"/>
            <a:r>
              <a:rPr lang="en-US" sz="5400" dirty="0">
                <a:solidFill>
                  <a:prstClr val="black"/>
                </a:solidFill>
              </a:rPr>
              <a:t>*Department of Biology, Palm Beach Atlantic University</a:t>
            </a:r>
          </a:p>
          <a:p>
            <a:pPr lvl="0"/>
            <a:r>
              <a:rPr lang="en-US" sz="5400" dirty="0">
                <a:solidFill>
                  <a:prstClr val="black"/>
                </a:solidFill>
              </a:rPr>
              <a:t>**John D. MacArthur Beach State Park, Florida Park Service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8861" y="37259567"/>
            <a:ext cx="634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Lake Worth Lagoon              (PBC DERM)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8712951" y="6194259"/>
            <a:ext cx="14801527" cy="794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/>
              <a:t>Lake Worth Lagoon is an urban estuary and the primary estuarine water body in Palm Beach County, Florida.  </a:t>
            </a:r>
            <a:r>
              <a:rPr lang="en-US" sz="3400" dirty="0" smtClean="0"/>
              <a:t>It was estimated that over 87% of the natural shoreline vegetation has been disturbed– in many cases replaced by seawalls, bulkheads, or shoreline armoring.  A </a:t>
            </a:r>
            <a:r>
              <a:rPr lang="en-US" sz="3400" dirty="0"/>
              <a:t>portion of northern Lake Worth Lagoon is </a:t>
            </a:r>
            <a:r>
              <a:rPr lang="en-US" sz="3400" dirty="0" smtClean="0"/>
              <a:t>protected, located </a:t>
            </a:r>
            <a:r>
              <a:rPr lang="en-US" sz="3400" dirty="0"/>
              <a:t>within the boundaries of John D. Macarthur Beach State Park, including the nearly fifty hectare, semi-enclosed Lake Worth Cove.  </a:t>
            </a:r>
            <a:r>
              <a:rPr lang="en-US" sz="3400" dirty="0" smtClean="0"/>
              <a:t>Nondestructive field </a:t>
            </a:r>
            <a:r>
              <a:rPr lang="en-US" sz="3400" dirty="0"/>
              <a:t>surveys of submerged aquatic vegetation were initiated within the cove in 2009.  </a:t>
            </a:r>
            <a:endParaRPr lang="en-US" sz="3400" dirty="0" smtClean="0"/>
          </a:p>
          <a:p>
            <a:endParaRPr lang="en-US" sz="3400" dirty="0"/>
          </a:p>
          <a:p>
            <a:r>
              <a:rPr lang="en-US" sz="3400" dirty="0" smtClean="0"/>
              <a:t>All </a:t>
            </a:r>
            <a:r>
              <a:rPr lang="en-US" sz="3400" dirty="0"/>
              <a:t>seven of Florida’s seagrass species were found in this location, including the federally listed threatened species </a:t>
            </a:r>
            <a:r>
              <a:rPr lang="en-US" sz="3400" i="1" dirty="0" err="1"/>
              <a:t>Halophila</a:t>
            </a:r>
            <a:r>
              <a:rPr lang="en-US" sz="3400" i="1" dirty="0"/>
              <a:t> </a:t>
            </a:r>
            <a:r>
              <a:rPr lang="en-US" sz="3400" i="1" dirty="0" err="1"/>
              <a:t>johnsonii</a:t>
            </a:r>
            <a:r>
              <a:rPr lang="en-US" sz="3400" i="1" dirty="0"/>
              <a:t> </a:t>
            </a:r>
            <a:r>
              <a:rPr lang="en-US" sz="3400" dirty="0"/>
              <a:t>(Johnson’s seagrass) as well as </a:t>
            </a:r>
            <a:r>
              <a:rPr lang="en-US" sz="3400" i="1" dirty="0" err="1"/>
              <a:t>Ruppia</a:t>
            </a:r>
            <a:r>
              <a:rPr lang="en-US" sz="3400" i="1" dirty="0"/>
              <a:t> </a:t>
            </a:r>
            <a:r>
              <a:rPr lang="en-US" sz="3400" i="1" dirty="0" err="1"/>
              <a:t>maritima</a:t>
            </a:r>
            <a:r>
              <a:rPr lang="en-US" sz="3400" i="1" dirty="0"/>
              <a:t> </a:t>
            </a:r>
            <a:r>
              <a:rPr lang="en-US" sz="3400" dirty="0"/>
              <a:t>(widgeon grass), a species which has never been documented within the park and rarely documented within the lagoon. </a:t>
            </a:r>
            <a:r>
              <a:rPr lang="en-US" sz="3400" dirty="0" smtClean="0"/>
              <a:t>Along with the Indian River Lagoon, Lake Worth Cove has the highest seagrass diversity of any estuary in the Western Hemisphere. </a:t>
            </a:r>
            <a:endParaRPr lang="en-US" sz="34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0" y="6126839"/>
            <a:ext cx="8712951" cy="31043650"/>
            <a:chOff x="0" y="6126839"/>
            <a:chExt cx="8712951" cy="31043650"/>
          </a:xfrm>
        </p:grpSpPr>
        <p:grpSp>
          <p:nvGrpSpPr>
            <p:cNvPr id="12" name="Group 11"/>
            <p:cNvGrpSpPr/>
            <p:nvPr/>
          </p:nvGrpSpPr>
          <p:grpSpPr>
            <a:xfrm>
              <a:off x="0" y="6126839"/>
              <a:ext cx="8712951" cy="31043650"/>
              <a:chOff x="0" y="6126839"/>
              <a:chExt cx="8712951" cy="3104365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0" y="6126839"/>
                <a:ext cx="8712951" cy="31043650"/>
                <a:chOff x="507249" y="5867399"/>
                <a:chExt cx="8712951" cy="31043650"/>
              </a:xfrm>
            </p:grpSpPr>
            <p:pic>
              <p:nvPicPr>
                <p:cNvPr id="2" name="Picture 1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161" r="50000" b="5131"/>
                <a:stretch/>
              </p:blipFill>
              <p:spPr>
                <a:xfrm>
                  <a:off x="507249" y="5867399"/>
                  <a:ext cx="7974089" cy="15868418"/>
                </a:xfrm>
                <a:prstGeom prst="rect">
                  <a:avLst/>
                </a:prstGeom>
              </p:spPr>
            </p:pic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000" t="7636" b="5012"/>
                <a:stretch/>
              </p:blipFill>
              <p:spPr>
                <a:xfrm>
                  <a:off x="1246110" y="21107400"/>
                  <a:ext cx="7974090" cy="15803649"/>
                </a:xfrm>
                <a:prstGeom prst="rect">
                  <a:avLst/>
                </a:prstGeom>
              </p:spPr>
            </p:pic>
          </p:grpSp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9506" y="34267772"/>
                <a:ext cx="1801812" cy="2469356"/>
              </a:xfrm>
              <a:prstGeom prst="rect">
                <a:avLst/>
              </a:prstGeom>
              <a:noFill/>
              <a:ln>
                <a:noFill/>
              </a:ln>
              <a:effectLst>
                <a:glow rad="127000">
                  <a:schemeClr val="accent1">
                    <a:alpha val="0"/>
                  </a:schemeClr>
                </a:glow>
                <a:outerShdw dist="35921" dir="2700000" algn="ctr" rotWithShape="0">
                  <a:schemeClr val="bg2">
                    <a:alpha val="66000"/>
                  </a:schemeClr>
                </a:outerShdw>
              </a:effectLst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2209800" y="7688997"/>
              <a:ext cx="2819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</a:rPr>
                <a:t>J.D. MACARTHUR BEACH STATE PARK</a:t>
              </a:r>
              <a:endParaRPr lang="en-US" sz="2400" b="1" dirty="0">
                <a:solidFill>
                  <a:srgbClr val="FFFF00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4725906" y="8104495"/>
              <a:ext cx="685800" cy="1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3048000" y="13255324"/>
              <a:ext cx="186256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400" b="1" dirty="0" smtClean="0">
                  <a:solidFill>
                    <a:srgbClr val="FFFF00"/>
                  </a:solidFill>
                </a:rPr>
                <a:t>PORT OF PALM BEACH</a:t>
              </a:r>
              <a:endParaRPr lang="en-US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801086" y="18756414"/>
              <a:ext cx="144903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</a:rPr>
                <a:t>WEST PALM BEACH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645290" y="35096751"/>
              <a:ext cx="166334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</a:rPr>
                <a:t>BOYNTON BEACH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680867" y="13918603"/>
            <a:ext cx="14473111" cy="23241000"/>
            <a:chOff x="8680867" y="13918603"/>
            <a:chExt cx="14473111" cy="23241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7" t="4241" r="21873" b="10020"/>
            <a:stretch/>
          </p:blipFill>
          <p:spPr>
            <a:xfrm>
              <a:off x="8680867" y="13918603"/>
              <a:ext cx="14473111" cy="23241000"/>
            </a:xfrm>
            <a:prstGeom prst="rect">
              <a:avLst/>
            </a:prstGeom>
          </p:spPr>
        </p:pic>
        <p:cxnSp>
          <p:nvCxnSpPr>
            <p:cNvPr id="28" name="Straight Arrow Connector 27"/>
            <p:cNvCxnSpPr/>
            <p:nvPr/>
          </p:nvCxnSpPr>
          <p:spPr>
            <a:xfrm flipV="1">
              <a:off x="18059400" y="28554869"/>
              <a:ext cx="457200" cy="769864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4630400" y="28878034"/>
              <a:ext cx="3657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solidFill>
                    <a:schemeClr val="tx2">
                      <a:lumMod val="75000"/>
                    </a:schemeClr>
                  </a:solidFill>
                </a:rPr>
                <a:t>Connection to Lake Worth Lagoon (Burnt Bridge)</a:t>
              </a:r>
              <a:endParaRPr lang="en-US" sz="18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31" name="Line Callout 2 30"/>
          <p:cNvSpPr/>
          <p:nvPr/>
        </p:nvSpPr>
        <p:spPr>
          <a:xfrm>
            <a:off x="23135003" y="19919618"/>
            <a:ext cx="14879880" cy="3795369"/>
          </a:xfrm>
          <a:prstGeom prst="borderCallout2">
            <a:avLst>
              <a:gd name="adj1" fmla="val 19627"/>
              <a:gd name="adj2" fmla="val -587"/>
              <a:gd name="adj3" fmla="val 16996"/>
              <a:gd name="adj4" fmla="val -16667"/>
              <a:gd name="adj5" fmla="val -9474"/>
              <a:gd name="adj6" fmla="val -4678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" name="TextBox 2047"/>
          <p:cNvSpPr txBox="1"/>
          <p:nvPr/>
        </p:nvSpPr>
        <p:spPr>
          <a:xfrm>
            <a:off x="23514478" y="24300484"/>
            <a:ext cx="14097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NORTH BOARDWALK</a:t>
            </a:r>
          </a:p>
          <a:p>
            <a:r>
              <a:rPr lang="en-US" sz="3600" dirty="0" smtClean="0"/>
              <a:t>Mud / Sand Mix</a:t>
            </a:r>
          </a:p>
          <a:p>
            <a:r>
              <a:rPr lang="en-US" sz="3600" i="1" dirty="0" err="1" smtClean="0"/>
              <a:t>Halodule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wrightii</a:t>
            </a:r>
            <a:r>
              <a:rPr lang="en-US" sz="3600" i="1" dirty="0" smtClean="0"/>
              <a:t> </a:t>
            </a:r>
            <a:r>
              <a:rPr lang="en-US" sz="3600" dirty="0" smtClean="0"/>
              <a:t>dominant; dense patches of </a:t>
            </a:r>
            <a:r>
              <a:rPr lang="en-US" sz="3600" i="1" dirty="0" err="1" smtClean="0"/>
              <a:t>Syngodium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filaforme</a:t>
            </a:r>
            <a:r>
              <a:rPr lang="en-US" sz="3600" i="1" dirty="0" smtClean="0"/>
              <a:t> </a:t>
            </a:r>
            <a:r>
              <a:rPr lang="en-US" sz="3600" dirty="0" smtClean="0"/>
              <a:t>near boardwalk</a:t>
            </a:r>
            <a:r>
              <a:rPr lang="en-US" sz="3600" i="1" dirty="0"/>
              <a:t>.</a:t>
            </a:r>
            <a:r>
              <a:rPr lang="en-US" sz="3600" i="1" dirty="0" smtClean="0"/>
              <a:t> </a:t>
            </a:r>
            <a:r>
              <a:rPr lang="en-US" sz="3600" dirty="0" smtClean="0"/>
              <a:t>Also </a:t>
            </a:r>
            <a:r>
              <a:rPr lang="en-US" sz="3600" i="1" dirty="0" err="1" smtClean="0"/>
              <a:t>Halophila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johnsonii</a:t>
            </a:r>
            <a:r>
              <a:rPr lang="en-US" sz="3600" i="1" dirty="0" smtClean="0"/>
              <a:t>, </a:t>
            </a:r>
            <a:r>
              <a:rPr lang="en-US" sz="3600" i="1" dirty="0" err="1" smtClean="0"/>
              <a:t>Halophila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englemanii</a:t>
            </a:r>
            <a:r>
              <a:rPr lang="en-US" sz="3600" i="1" dirty="0" smtClean="0"/>
              <a:t>, </a:t>
            </a:r>
            <a:r>
              <a:rPr lang="en-US" sz="3600" i="1" dirty="0" err="1"/>
              <a:t>Halophila</a:t>
            </a:r>
            <a:r>
              <a:rPr lang="en-US" sz="3600" i="1" dirty="0"/>
              <a:t> </a:t>
            </a:r>
            <a:r>
              <a:rPr lang="en-US" sz="3600" i="1" dirty="0" err="1" smtClean="0"/>
              <a:t>decipiens</a:t>
            </a:r>
            <a:r>
              <a:rPr lang="en-US" sz="3600" i="1" dirty="0" smtClean="0"/>
              <a:t> </a:t>
            </a:r>
            <a:r>
              <a:rPr lang="en-US" sz="3600" dirty="0" smtClean="0"/>
              <a:t>(paddle grass), and </a:t>
            </a:r>
            <a:r>
              <a:rPr lang="en-US" sz="3600" i="1" dirty="0" err="1" smtClean="0"/>
              <a:t>Thalassia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testudinum</a:t>
            </a:r>
            <a:r>
              <a:rPr lang="en-US" sz="3600" i="1" dirty="0" smtClean="0"/>
              <a:t> </a:t>
            </a:r>
            <a:r>
              <a:rPr lang="en-US" sz="3600" dirty="0" smtClean="0"/>
              <a:t>present.  </a:t>
            </a:r>
            <a:r>
              <a:rPr lang="en-US" sz="3600" dirty="0" err="1" smtClean="0"/>
              <a:t>Macroalgae</a:t>
            </a:r>
            <a:r>
              <a:rPr lang="en-US" sz="3600" dirty="0" smtClean="0"/>
              <a:t> including </a:t>
            </a:r>
            <a:r>
              <a:rPr lang="en-US" sz="3600" i="1" dirty="0" err="1" smtClean="0"/>
              <a:t>Calupera</a:t>
            </a:r>
            <a:r>
              <a:rPr lang="en-US" sz="3600" i="1" dirty="0" smtClean="0"/>
              <a:t> sp., </a:t>
            </a:r>
            <a:r>
              <a:rPr lang="en-US" sz="3600" i="1" dirty="0" err="1" smtClean="0"/>
              <a:t>Halemeida</a:t>
            </a:r>
            <a:r>
              <a:rPr lang="en-US" sz="3600" i="1" dirty="0" smtClean="0"/>
              <a:t> sp., </a:t>
            </a:r>
            <a:r>
              <a:rPr lang="en-US" sz="3600" dirty="0" smtClean="0"/>
              <a:t>and </a:t>
            </a:r>
            <a:r>
              <a:rPr lang="en-US" sz="3600" i="1" dirty="0" err="1" smtClean="0"/>
              <a:t>Penicillus</a:t>
            </a:r>
            <a:r>
              <a:rPr lang="en-US" sz="3600" i="1" dirty="0" smtClean="0"/>
              <a:t> sp. </a:t>
            </a:r>
            <a:r>
              <a:rPr lang="en-US" sz="3600" dirty="0" smtClean="0"/>
              <a:t>were common.</a:t>
            </a:r>
            <a:endParaRPr lang="en-US" sz="3600" dirty="0"/>
          </a:p>
        </p:txBody>
      </p:sp>
      <p:sp>
        <p:nvSpPr>
          <p:cNvPr id="34" name="Line Callout 2 33"/>
          <p:cNvSpPr/>
          <p:nvPr/>
        </p:nvSpPr>
        <p:spPr>
          <a:xfrm>
            <a:off x="23112597" y="15866008"/>
            <a:ext cx="14900761" cy="3490570"/>
          </a:xfrm>
          <a:prstGeom prst="borderCallout2">
            <a:avLst>
              <a:gd name="adj1" fmla="val 19627"/>
              <a:gd name="adj2" fmla="val -587"/>
              <a:gd name="adj3" fmla="val 18264"/>
              <a:gd name="adj4" fmla="val -17730"/>
              <a:gd name="adj5" fmla="val 27720"/>
              <a:gd name="adj6" fmla="val -4693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3727036" y="16149354"/>
            <a:ext cx="1381868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NORTHERNMOST COVE</a:t>
            </a:r>
          </a:p>
          <a:p>
            <a:r>
              <a:rPr lang="en-US" sz="3600" dirty="0" smtClean="0"/>
              <a:t>Mud / Silt Sediments</a:t>
            </a:r>
          </a:p>
          <a:p>
            <a:r>
              <a:rPr lang="en-US" sz="3600" dirty="0" smtClean="0"/>
              <a:t>Shallow, exposed at low tide</a:t>
            </a:r>
          </a:p>
          <a:p>
            <a:r>
              <a:rPr lang="en-US" sz="3600" dirty="0" smtClean="0"/>
              <a:t>Sparse distributions of </a:t>
            </a:r>
            <a:r>
              <a:rPr lang="en-US" sz="3600" i="1" dirty="0" err="1" smtClean="0"/>
              <a:t>Halophila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johnsonii</a:t>
            </a:r>
            <a:r>
              <a:rPr lang="en-US" sz="3600" i="1" dirty="0" smtClean="0"/>
              <a:t>  </a:t>
            </a:r>
            <a:r>
              <a:rPr lang="en-US" sz="3600" dirty="0" smtClean="0"/>
              <a:t>and </a:t>
            </a:r>
            <a:r>
              <a:rPr lang="en-US" sz="3600" i="1" dirty="0" err="1" smtClean="0"/>
              <a:t>Halodule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wrightii</a:t>
            </a:r>
            <a:r>
              <a:rPr lang="en-US" sz="3600" i="1" dirty="0" smtClean="0"/>
              <a:t> </a:t>
            </a:r>
            <a:r>
              <a:rPr lang="en-US" sz="3600" dirty="0" smtClean="0"/>
              <a:t>(shoal grass)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6345" y="6560247"/>
            <a:ext cx="9664011" cy="725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Line Callout 2 36"/>
          <p:cNvSpPr/>
          <p:nvPr/>
        </p:nvSpPr>
        <p:spPr>
          <a:xfrm>
            <a:off x="23057278" y="28377348"/>
            <a:ext cx="14879880" cy="3795369"/>
          </a:xfrm>
          <a:prstGeom prst="borderCallout2">
            <a:avLst>
              <a:gd name="adj1" fmla="val 19627"/>
              <a:gd name="adj2" fmla="val -587"/>
              <a:gd name="adj3" fmla="val -23581"/>
              <a:gd name="adj4" fmla="val -6641"/>
              <a:gd name="adj5" fmla="val -35469"/>
              <a:gd name="adj6" fmla="val -3190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3514478" y="20109142"/>
            <a:ext cx="14097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NORTH COVE</a:t>
            </a:r>
          </a:p>
          <a:p>
            <a:r>
              <a:rPr lang="en-US" sz="3600" dirty="0" smtClean="0"/>
              <a:t>Mud / Sand Mix</a:t>
            </a:r>
          </a:p>
          <a:p>
            <a:r>
              <a:rPr lang="en-US" sz="3600" dirty="0" smtClean="0"/>
              <a:t>Average depth 1m; shallower near island and shoreline</a:t>
            </a:r>
          </a:p>
          <a:p>
            <a:r>
              <a:rPr lang="en-US" sz="3600" i="1" dirty="0" err="1" smtClean="0"/>
              <a:t>Halodule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wrightii</a:t>
            </a:r>
            <a:r>
              <a:rPr lang="en-US" sz="3600" i="1" dirty="0" smtClean="0"/>
              <a:t> </a:t>
            </a:r>
            <a:r>
              <a:rPr lang="en-US" sz="3600" dirty="0" smtClean="0"/>
              <a:t>dominant; some dense patches of </a:t>
            </a:r>
            <a:r>
              <a:rPr lang="en-US" sz="3600" i="1" dirty="0" err="1" smtClean="0"/>
              <a:t>Syngodium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filaforme</a:t>
            </a:r>
            <a:r>
              <a:rPr lang="en-US" sz="3600" i="1" dirty="0" smtClean="0"/>
              <a:t> </a:t>
            </a:r>
            <a:r>
              <a:rPr lang="en-US" sz="3600" dirty="0" smtClean="0"/>
              <a:t>(manatee grass)</a:t>
            </a:r>
            <a:r>
              <a:rPr lang="en-US" sz="3600" i="1" dirty="0" smtClean="0"/>
              <a:t>, </a:t>
            </a:r>
            <a:r>
              <a:rPr lang="en-US" sz="3600" dirty="0" smtClean="0"/>
              <a:t>also </a:t>
            </a:r>
            <a:r>
              <a:rPr lang="en-US" sz="3600" i="1" dirty="0" err="1" smtClean="0"/>
              <a:t>Halophila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johnsonii</a:t>
            </a:r>
            <a:r>
              <a:rPr lang="en-US" sz="3600" i="1" dirty="0" smtClean="0"/>
              <a:t>, </a:t>
            </a:r>
            <a:r>
              <a:rPr lang="en-US" sz="3600" i="1" dirty="0" err="1" smtClean="0"/>
              <a:t>Halophila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englemanii</a:t>
            </a:r>
            <a:r>
              <a:rPr lang="en-US" sz="3600" i="1" dirty="0" smtClean="0"/>
              <a:t> </a:t>
            </a:r>
            <a:r>
              <a:rPr lang="en-US" sz="3600" dirty="0" smtClean="0"/>
              <a:t>(star grass)</a:t>
            </a:r>
            <a:r>
              <a:rPr lang="en-US" sz="3600" i="1" dirty="0" smtClean="0"/>
              <a:t>, </a:t>
            </a:r>
            <a:r>
              <a:rPr lang="en-US" sz="3600" dirty="0" smtClean="0"/>
              <a:t>and </a:t>
            </a:r>
            <a:r>
              <a:rPr lang="en-US" sz="3600" i="1" dirty="0" err="1" smtClean="0"/>
              <a:t>Thalassia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testudinum</a:t>
            </a:r>
            <a:r>
              <a:rPr lang="en-US" sz="3600" i="1" dirty="0" smtClean="0"/>
              <a:t> </a:t>
            </a:r>
            <a:r>
              <a:rPr lang="en-US" sz="3600" dirty="0" smtClean="0"/>
              <a:t>(turtle grass) present.</a:t>
            </a:r>
            <a:endParaRPr lang="en-US" sz="3600" dirty="0"/>
          </a:p>
        </p:txBody>
      </p:sp>
      <p:sp>
        <p:nvSpPr>
          <p:cNvPr id="39" name="Line Callout 2 38"/>
          <p:cNvSpPr/>
          <p:nvPr/>
        </p:nvSpPr>
        <p:spPr>
          <a:xfrm>
            <a:off x="23123038" y="24129521"/>
            <a:ext cx="14748361" cy="3758245"/>
          </a:xfrm>
          <a:prstGeom prst="borderCallout2">
            <a:avLst>
              <a:gd name="adj1" fmla="val 19627"/>
              <a:gd name="adj2" fmla="val -587"/>
              <a:gd name="adj3" fmla="val 16996"/>
              <a:gd name="adj4" fmla="val -16667"/>
              <a:gd name="adj5" fmla="val -17583"/>
              <a:gd name="adj6" fmla="val -3870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3448718" y="33460437"/>
            <a:ext cx="14097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SOUTHERNMOST COVE</a:t>
            </a:r>
          </a:p>
          <a:p>
            <a:r>
              <a:rPr lang="en-US" sz="3600" dirty="0" smtClean="0"/>
              <a:t>Mud / Silt Sediments, exposed at low tide</a:t>
            </a:r>
          </a:p>
          <a:p>
            <a:r>
              <a:rPr lang="en-US" sz="3600" i="1" dirty="0" err="1" smtClean="0"/>
              <a:t>Ruppia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maritima</a:t>
            </a:r>
            <a:r>
              <a:rPr lang="en-US" sz="3600" i="1" dirty="0" smtClean="0"/>
              <a:t>, </a:t>
            </a:r>
            <a:r>
              <a:rPr lang="en-US" sz="3600" i="1" dirty="0" err="1" smtClean="0"/>
              <a:t>Halophila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johnonii</a:t>
            </a:r>
            <a:r>
              <a:rPr lang="en-US" sz="3600" i="1" dirty="0" smtClean="0"/>
              <a:t>, </a:t>
            </a:r>
            <a:r>
              <a:rPr lang="en-US" sz="3600" dirty="0" smtClean="0"/>
              <a:t>and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Halodule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wrightii</a:t>
            </a:r>
            <a:r>
              <a:rPr lang="en-US" sz="3600" i="1" dirty="0" smtClean="0"/>
              <a:t>  </a:t>
            </a:r>
            <a:r>
              <a:rPr lang="en-US" sz="3600" dirty="0" smtClean="0"/>
              <a:t>were found in this location with decreasing densities in the southernmost regions.</a:t>
            </a:r>
            <a:endParaRPr lang="en-US" sz="3600" dirty="0"/>
          </a:p>
        </p:txBody>
      </p:sp>
      <p:sp>
        <p:nvSpPr>
          <p:cNvPr id="41" name="Line Callout 2 40"/>
          <p:cNvSpPr/>
          <p:nvPr/>
        </p:nvSpPr>
        <p:spPr>
          <a:xfrm>
            <a:off x="23123038" y="32747693"/>
            <a:ext cx="14879880" cy="3795369"/>
          </a:xfrm>
          <a:prstGeom prst="borderCallout2">
            <a:avLst>
              <a:gd name="adj1" fmla="val 19627"/>
              <a:gd name="adj2" fmla="val -587"/>
              <a:gd name="adj3" fmla="val -22313"/>
              <a:gd name="adj4" fmla="val -2759"/>
              <a:gd name="adj5" fmla="val -86190"/>
              <a:gd name="adj6" fmla="val -243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3393335" y="28813093"/>
            <a:ext cx="14097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SOUTH BOARDWALK</a:t>
            </a:r>
          </a:p>
          <a:p>
            <a:r>
              <a:rPr lang="en-US" sz="3600" dirty="0" smtClean="0"/>
              <a:t>Mud / Sand Mix, very shallow on east side, exposed at low tide</a:t>
            </a:r>
          </a:p>
          <a:p>
            <a:r>
              <a:rPr lang="en-US" sz="3600" b="1" dirty="0" smtClean="0"/>
              <a:t>All seven of Florida’s </a:t>
            </a:r>
            <a:r>
              <a:rPr lang="en-US" sz="3600" b="1" dirty="0" err="1" smtClean="0"/>
              <a:t>seagrasses</a:t>
            </a:r>
            <a:r>
              <a:rPr lang="en-US" sz="3600" b="1" dirty="0" smtClean="0"/>
              <a:t> were present in this region</a:t>
            </a:r>
            <a:r>
              <a:rPr lang="en-US" sz="3600" dirty="0" smtClean="0"/>
              <a:t>, including </a:t>
            </a:r>
            <a:r>
              <a:rPr lang="en-US" sz="3600" i="1" dirty="0" err="1" smtClean="0"/>
              <a:t>Ruppia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maritima</a:t>
            </a:r>
            <a:r>
              <a:rPr lang="en-US" sz="3600" i="1" dirty="0" smtClean="0"/>
              <a:t>. </a:t>
            </a:r>
            <a:r>
              <a:rPr lang="en-US" sz="3600" dirty="0" smtClean="0"/>
              <a:t>This was the first reported occurrence of </a:t>
            </a:r>
            <a:r>
              <a:rPr lang="en-US" sz="3600" i="1" dirty="0" err="1" smtClean="0"/>
              <a:t>Ruppia</a:t>
            </a:r>
            <a:r>
              <a:rPr lang="en-US" sz="3600" i="1" dirty="0" smtClean="0"/>
              <a:t> </a:t>
            </a:r>
            <a:r>
              <a:rPr lang="en-US" sz="3600" dirty="0" smtClean="0"/>
              <a:t>in the Park’s waters.  </a:t>
            </a:r>
            <a:r>
              <a:rPr lang="en-US" sz="3600" i="1" dirty="0" err="1" smtClean="0"/>
              <a:t>Halodule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wrightii</a:t>
            </a:r>
            <a:r>
              <a:rPr lang="en-US" sz="3600" i="1" dirty="0" smtClean="0"/>
              <a:t>  </a:t>
            </a:r>
            <a:r>
              <a:rPr lang="en-US" sz="3600" dirty="0" smtClean="0"/>
              <a:t>was the dominant seagrass.</a:t>
            </a:r>
            <a:endParaRPr lang="en-US" sz="3600" dirty="0"/>
          </a:p>
        </p:txBody>
      </p:sp>
      <p:sp>
        <p:nvSpPr>
          <p:cNvPr id="2050" name="TextBox 2049"/>
          <p:cNvSpPr txBox="1"/>
          <p:nvPr/>
        </p:nvSpPr>
        <p:spPr>
          <a:xfrm>
            <a:off x="25761051" y="13918603"/>
            <a:ext cx="1013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Sympatric species </a:t>
            </a:r>
            <a:r>
              <a:rPr lang="en-US" sz="2400" i="1" dirty="0" err="1" smtClean="0"/>
              <a:t>Ruppia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maritima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Thalassia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testudinum</a:t>
            </a:r>
            <a:r>
              <a:rPr lang="en-US" sz="2400" i="1" dirty="0" smtClean="0"/>
              <a:t>, </a:t>
            </a:r>
            <a:r>
              <a:rPr lang="en-US" sz="2400" dirty="0" smtClean="0"/>
              <a:t>and </a:t>
            </a:r>
            <a:r>
              <a:rPr lang="en-US" sz="2400" i="1" dirty="0" err="1" smtClean="0"/>
              <a:t>Halodule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wrightii</a:t>
            </a:r>
            <a:r>
              <a:rPr lang="en-US" sz="2400" i="1" dirty="0" smtClean="0"/>
              <a:t> </a:t>
            </a:r>
            <a:r>
              <a:rPr lang="en-US" sz="2400" dirty="0" smtClean="0"/>
              <a:t>in the estuarine waters of John D. Macarthur </a:t>
            </a:r>
            <a:r>
              <a:rPr lang="en-US" sz="2400" dirty="0"/>
              <a:t>B</a:t>
            </a:r>
            <a:r>
              <a:rPr lang="en-US" sz="2400" dirty="0" smtClean="0"/>
              <a:t>each State Park.</a:t>
            </a:r>
            <a:r>
              <a:rPr lang="en-US" sz="2400" i="1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93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560</Words>
  <Application>Microsoft Office PowerPoint</Application>
  <PresentationFormat>Custom</PresentationFormat>
  <Paragraphs>33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Palm Beach Atlantic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CHESNES</dc:creator>
  <cp:lastModifiedBy>THOMAS CHESNES</cp:lastModifiedBy>
  <cp:revision>53</cp:revision>
  <cp:lastPrinted>2010-10-12T15:27:21Z</cp:lastPrinted>
  <dcterms:created xsi:type="dcterms:W3CDTF">2010-09-29T11:45:14Z</dcterms:created>
  <dcterms:modified xsi:type="dcterms:W3CDTF">2010-10-18T14:22:04Z</dcterms:modified>
</cp:coreProperties>
</file>