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8288000" cy="27432000"/>
  <p:notesSz cx="7023100" cy="9309100"/>
  <p:defaultTextStyle>
    <a:defPPr>
      <a:defRPr lang="en-US"/>
    </a:defPPr>
    <a:lvl1pPr algn="l" rtl="0" fontAlgn="base">
      <a:spcBef>
        <a:spcPct val="0"/>
      </a:spcBef>
      <a:spcAft>
        <a:spcPct val="0"/>
      </a:spcAft>
      <a:defRPr sz="5100" kern="1200">
        <a:solidFill>
          <a:schemeClr val="tx1"/>
        </a:solidFill>
        <a:latin typeface="Arial" charset="0"/>
        <a:ea typeface="+mn-ea"/>
        <a:cs typeface="+mn-cs"/>
      </a:defRPr>
    </a:lvl1pPr>
    <a:lvl2pPr marL="457200" algn="l" rtl="0" fontAlgn="base">
      <a:spcBef>
        <a:spcPct val="0"/>
      </a:spcBef>
      <a:spcAft>
        <a:spcPct val="0"/>
      </a:spcAft>
      <a:defRPr sz="5100" kern="1200">
        <a:solidFill>
          <a:schemeClr val="tx1"/>
        </a:solidFill>
        <a:latin typeface="Arial" charset="0"/>
        <a:ea typeface="+mn-ea"/>
        <a:cs typeface="+mn-cs"/>
      </a:defRPr>
    </a:lvl2pPr>
    <a:lvl3pPr marL="914400" algn="l" rtl="0" fontAlgn="base">
      <a:spcBef>
        <a:spcPct val="0"/>
      </a:spcBef>
      <a:spcAft>
        <a:spcPct val="0"/>
      </a:spcAft>
      <a:defRPr sz="5100" kern="1200">
        <a:solidFill>
          <a:schemeClr val="tx1"/>
        </a:solidFill>
        <a:latin typeface="Arial" charset="0"/>
        <a:ea typeface="+mn-ea"/>
        <a:cs typeface="+mn-cs"/>
      </a:defRPr>
    </a:lvl3pPr>
    <a:lvl4pPr marL="1371600" algn="l" rtl="0" fontAlgn="base">
      <a:spcBef>
        <a:spcPct val="0"/>
      </a:spcBef>
      <a:spcAft>
        <a:spcPct val="0"/>
      </a:spcAft>
      <a:defRPr sz="5100" kern="1200">
        <a:solidFill>
          <a:schemeClr val="tx1"/>
        </a:solidFill>
        <a:latin typeface="Arial" charset="0"/>
        <a:ea typeface="+mn-ea"/>
        <a:cs typeface="+mn-cs"/>
      </a:defRPr>
    </a:lvl4pPr>
    <a:lvl5pPr marL="1828800" algn="l" rtl="0" fontAlgn="base">
      <a:spcBef>
        <a:spcPct val="0"/>
      </a:spcBef>
      <a:spcAft>
        <a:spcPct val="0"/>
      </a:spcAft>
      <a:defRPr sz="5100" kern="1200">
        <a:solidFill>
          <a:schemeClr val="tx1"/>
        </a:solidFill>
        <a:latin typeface="Arial" charset="0"/>
        <a:ea typeface="+mn-ea"/>
        <a:cs typeface="+mn-cs"/>
      </a:defRPr>
    </a:lvl5pPr>
    <a:lvl6pPr marL="2286000" algn="l" defTabSz="914400" rtl="0" eaLnBrk="1" latinLnBrk="0" hangingPunct="1">
      <a:defRPr sz="5100" kern="1200">
        <a:solidFill>
          <a:schemeClr val="tx1"/>
        </a:solidFill>
        <a:latin typeface="Arial" charset="0"/>
        <a:ea typeface="+mn-ea"/>
        <a:cs typeface="+mn-cs"/>
      </a:defRPr>
    </a:lvl6pPr>
    <a:lvl7pPr marL="2743200" algn="l" defTabSz="914400" rtl="0" eaLnBrk="1" latinLnBrk="0" hangingPunct="1">
      <a:defRPr sz="5100" kern="1200">
        <a:solidFill>
          <a:schemeClr val="tx1"/>
        </a:solidFill>
        <a:latin typeface="Arial" charset="0"/>
        <a:ea typeface="+mn-ea"/>
        <a:cs typeface="+mn-cs"/>
      </a:defRPr>
    </a:lvl7pPr>
    <a:lvl8pPr marL="3200400" algn="l" defTabSz="914400" rtl="0" eaLnBrk="1" latinLnBrk="0" hangingPunct="1">
      <a:defRPr sz="5100" kern="1200">
        <a:solidFill>
          <a:schemeClr val="tx1"/>
        </a:solidFill>
        <a:latin typeface="Arial" charset="0"/>
        <a:ea typeface="+mn-ea"/>
        <a:cs typeface="+mn-cs"/>
      </a:defRPr>
    </a:lvl8pPr>
    <a:lvl9pPr marL="3657600" algn="l" defTabSz="914400" rtl="0" eaLnBrk="1" latinLnBrk="0" hangingPunct="1">
      <a:defRPr sz="5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90" y="5634"/>
      </p:cViewPr>
      <p:guideLst>
        <p:guide orient="horz" pos="8640"/>
        <p:guide pos="5760"/>
      </p:guideLst>
    </p:cSldViewPr>
  </p:slideViewPr>
  <p:notesTextViewPr>
    <p:cViewPr>
      <p:scale>
        <a:sx n="17" d="100"/>
        <a:sy n="17"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8521700"/>
            <a:ext cx="155448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15544800"/>
            <a:ext cx="12801600" cy="70104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CC798F-C342-4748-BE44-4D5EC1743F8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95C27C-BA74-4ABE-AE99-8361A4D90BA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1098550"/>
            <a:ext cx="41148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098550"/>
            <a:ext cx="121920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0050A2-C6AD-4D29-A8BD-65A7B6C4B62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909EDE-68B8-4ACE-8525-4F31494C9D5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5" y="17627600"/>
            <a:ext cx="15544800" cy="54483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5" y="11626850"/>
            <a:ext cx="15544800" cy="60007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C391B7-17FA-489D-8CD6-8475CCE5B76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6400800"/>
            <a:ext cx="8153400" cy="1810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20200" y="6400800"/>
            <a:ext cx="8153400" cy="1810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5766EA-9EF3-4E5A-B2F0-B4C5BA68BA9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6140450"/>
            <a:ext cx="8080375" cy="2559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8699500"/>
            <a:ext cx="8080375" cy="15805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0" y="6140450"/>
            <a:ext cx="8083550" cy="2559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9290050" y="8699500"/>
            <a:ext cx="8083550" cy="15805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4C737B0-F780-4620-B338-0882BBEB926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425D249-623B-43EB-A746-EE857E1BB0C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846CE4F-63C5-496B-8758-C71CBAF4FD7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092200"/>
            <a:ext cx="6016625" cy="46482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7150100" y="1092200"/>
            <a:ext cx="10223500" cy="23412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5740400"/>
            <a:ext cx="6016625" cy="18764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C8DA7C-85D9-4420-9B6A-AE67C249116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5" y="19202400"/>
            <a:ext cx="10972800" cy="22669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584575" y="2451100"/>
            <a:ext cx="10972800" cy="1645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584575" y="21469350"/>
            <a:ext cx="10972800" cy="3219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611615-D229-4F6E-88EE-70D291328D4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098550"/>
            <a:ext cx="16459200" cy="4572000"/>
          </a:xfrm>
          <a:prstGeom prst="rect">
            <a:avLst/>
          </a:prstGeom>
          <a:noFill/>
          <a:ln w="9525">
            <a:noFill/>
            <a:miter lim="800000"/>
            <a:headEnd/>
            <a:tailEnd/>
          </a:ln>
          <a:effectLst/>
        </p:spPr>
        <p:txBody>
          <a:bodyPr vert="horz" wrap="square" lIns="261253" tIns="130627" rIns="261253" bIns="13062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6400800"/>
            <a:ext cx="16459200" cy="18103850"/>
          </a:xfrm>
          <a:prstGeom prst="rect">
            <a:avLst/>
          </a:prstGeom>
          <a:noFill/>
          <a:ln w="9525">
            <a:noFill/>
            <a:miter lim="800000"/>
            <a:headEnd/>
            <a:tailEnd/>
          </a:ln>
          <a:effectLst/>
        </p:spPr>
        <p:txBody>
          <a:bodyPr vert="horz" wrap="square" lIns="261253" tIns="130627" rIns="261253" bIns="1306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914400" y="24980900"/>
            <a:ext cx="4267200" cy="1905000"/>
          </a:xfrm>
          <a:prstGeom prst="rect">
            <a:avLst/>
          </a:prstGeom>
          <a:noFill/>
          <a:ln w="9525">
            <a:noFill/>
            <a:miter lim="800000"/>
            <a:headEnd/>
            <a:tailEnd/>
          </a:ln>
          <a:effectLst/>
        </p:spPr>
        <p:txBody>
          <a:bodyPr vert="horz" wrap="square" lIns="261253" tIns="130627" rIns="261253" bIns="130627" numCol="1" anchor="t" anchorCtr="0" compatLnSpc="1">
            <a:prstTxWarp prst="textNoShape">
              <a:avLst/>
            </a:prstTxWarp>
          </a:bodyPr>
          <a:lstStyle>
            <a:lvl1pPr defTabSz="2613025">
              <a:defRPr sz="4000"/>
            </a:lvl1pPr>
          </a:lstStyle>
          <a:p>
            <a:endParaRPr lang="en-US"/>
          </a:p>
        </p:txBody>
      </p:sp>
      <p:sp>
        <p:nvSpPr>
          <p:cNvPr id="1029" name="Rectangle 5"/>
          <p:cNvSpPr>
            <a:spLocks noGrp="1" noChangeArrowheads="1"/>
          </p:cNvSpPr>
          <p:nvPr>
            <p:ph type="ftr" sz="quarter" idx="3"/>
          </p:nvPr>
        </p:nvSpPr>
        <p:spPr bwMode="auto">
          <a:xfrm>
            <a:off x="6248400" y="24980900"/>
            <a:ext cx="5791200" cy="1905000"/>
          </a:xfrm>
          <a:prstGeom prst="rect">
            <a:avLst/>
          </a:prstGeom>
          <a:noFill/>
          <a:ln w="9525">
            <a:noFill/>
            <a:miter lim="800000"/>
            <a:headEnd/>
            <a:tailEnd/>
          </a:ln>
          <a:effectLst/>
        </p:spPr>
        <p:txBody>
          <a:bodyPr vert="horz" wrap="square" lIns="261253" tIns="130627" rIns="261253" bIns="130627" numCol="1" anchor="t" anchorCtr="0" compatLnSpc="1">
            <a:prstTxWarp prst="textNoShape">
              <a:avLst/>
            </a:prstTxWarp>
          </a:bodyPr>
          <a:lstStyle>
            <a:lvl1pPr algn="ctr" defTabSz="2613025">
              <a:defRPr sz="4000"/>
            </a:lvl1pPr>
          </a:lstStyle>
          <a:p>
            <a:endParaRPr lang="en-US"/>
          </a:p>
        </p:txBody>
      </p:sp>
      <p:sp>
        <p:nvSpPr>
          <p:cNvPr id="1030" name="Rectangle 6"/>
          <p:cNvSpPr>
            <a:spLocks noGrp="1" noChangeArrowheads="1"/>
          </p:cNvSpPr>
          <p:nvPr>
            <p:ph type="sldNum" sz="quarter" idx="4"/>
          </p:nvPr>
        </p:nvSpPr>
        <p:spPr bwMode="auto">
          <a:xfrm>
            <a:off x="13106400" y="24980900"/>
            <a:ext cx="4267200" cy="1905000"/>
          </a:xfrm>
          <a:prstGeom prst="rect">
            <a:avLst/>
          </a:prstGeom>
          <a:noFill/>
          <a:ln w="9525">
            <a:noFill/>
            <a:miter lim="800000"/>
            <a:headEnd/>
            <a:tailEnd/>
          </a:ln>
          <a:effectLst/>
        </p:spPr>
        <p:txBody>
          <a:bodyPr vert="horz" wrap="square" lIns="261253" tIns="130627" rIns="261253" bIns="130627" numCol="1" anchor="t" anchorCtr="0" compatLnSpc="1">
            <a:prstTxWarp prst="textNoShape">
              <a:avLst/>
            </a:prstTxWarp>
          </a:bodyPr>
          <a:lstStyle>
            <a:lvl1pPr algn="r" defTabSz="2613025">
              <a:defRPr sz="4000"/>
            </a:lvl1pPr>
          </a:lstStyle>
          <a:p>
            <a:fld id="{E18748E8-93A1-40B6-813D-4234E300C97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613025" rtl="0" fontAlgn="base">
        <a:spcBef>
          <a:spcPct val="0"/>
        </a:spcBef>
        <a:spcAft>
          <a:spcPct val="0"/>
        </a:spcAft>
        <a:defRPr sz="12600">
          <a:solidFill>
            <a:schemeClr val="tx2"/>
          </a:solidFill>
          <a:latin typeface="+mj-lt"/>
          <a:ea typeface="+mj-ea"/>
          <a:cs typeface="+mj-cs"/>
        </a:defRPr>
      </a:lvl1pPr>
      <a:lvl2pPr algn="ctr" defTabSz="2613025" rtl="0" fontAlgn="base">
        <a:spcBef>
          <a:spcPct val="0"/>
        </a:spcBef>
        <a:spcAft>
          <a:spcPct val="0"/>
        </a:spcAft>
        <a:defRPr sz="12600">
          <a:solidFill>
            <a:schemeClr val="tx2"/>
          </a:solidFill>
          <a:latin typeface="Arial" charset="0"/>
        </a:defRPr>
      </a:lvl2pPr>
      <a:lvl3pPr algn="ctr" defTabSz="2613025" rtl="0" fontAlgn="base">
        <a:spcBef>
          <a:spcPct val="0"/>
        </a:spcBef>
        <a:spcAft>
          <a:spcPct val="0"/>
        </a:spcAft>
        <a:defRPr sz="12600">
          <a:solidFill>
            <a:schemeClr val="tx2"/>
          </a:solidFill>
          <a:latin typeface="Arial" charset="0"/>
        </a:defRPr>
      </a:lvl3pPr>
      <a:lvl4pPr algn="ctr" defTabSz="2613025" rtl="0" fontAlgn="base">
        <a:spcBef>
          <a:spcPct val="0"/>
        </a:spcBef>
        <a:spcAft>
          <a:spcPct val="0"/>
        </a:spcAft>
        <a:defRPr sz="12600">
          <a:solidFill>
            <a:schemeClr val="tx2"/>
          </a:solidFill>
          <a:latin typeface="Arial" charset="0"/>
        </a:defRPr>
      </a:lvl4pPr>
      <a:lvl5pPr algn="ctr" defTabSz="2613025" rtl="0" fontAlgn="base">
        <a:spcBef>
          <a:spcPct val="0"/>
        </a:spcBef>
        <a:spcAft>
          <a:spcPct val="0"/>
        </a:spcAft>
        <a:defRPr sz="12600">
          <a:solidFill>
            <a:schemeClr val="tx2"/>
          </a:solidFill>
          <a:latin typeface="Arial" charset="0"/>
        </a:defRPr>
      </a:lvl5pPr>
      <a:lvl6pPr marL="457200" algn="ctr" defTabSz="2613025" rtl="0" fontAlgn="base">
        <a:spcBef>
          <a:spcPct val="0"/>
        </a:spcBef>
        <a:spcAft>
          <a:spcPct val="0"/>
        </a:spcAft>
        <a:defRPr sz="12600">
          <a:solidFill>
            <a:schemeClr val="tx2"/>
          </a:solidFill>
          <a:latin typeface="Arial" charset="0"/>
        </a:defRPr>
      </a:lvl6pPr>
      <a:lvl7pPr marL="914400" algn="ctr" defTabSz="2613025" rtl="0" fontAlgn="base">
        <a:spcBef>
          <a:spcPct val="0"/>
        </a:spcBef>
        <a:spcAft>
          <a:spcPct val="0"/>
        </a:spcAft>
        <a:defRPr sz="12600">
          <a:solidFill>
            <a:schemeClr val="tx2"/>
          </a:solidFill>
          <a:latin typeface="Arial" charset="0"/>
        </a:defRPr>
      </a:lvl7pPr>
      <a:lvl8pPr marL="1371600" algn="ctr" defTabSz="2613025" rtl="0" fontAlgn="base">
        <a:spcBef>
          <a:spcPct val="0"/>
        </a:spcBef>
        <a:spcAft>
          <a:spcPct val="0"/>
        </a:spcAft>
        <a:defRPr sz="12600">
          <a:solidFill>
            <a:schemeClr val="tx2"/>
          </a:solidFill>
          <a:latin typeface="Arial" charset="0"/>
        </a:defRPr>
      </a:lvl8pPr>
      <a:lvl9pPr marL="1828800" algn="ctr" defTabSz="2613025" rtl="0" fontAlgn="base">
        <a:spcBef>
          <a:spcPct val="0"/>
        </a:spcBef>
        <a:spcAft>
          <a:spcPct val="0"/>
        </a:spcAft>
        <a:defRPr sz="12600">
          <a:solidFill>
            <a:schemeClr val="tx2"/>
          </a:solidFill>
          <a:latin typeface="Arial" charset="0"/>
        </a:defRPr>
      </a:lvl9pPr>
    </p:titleStyle>
    <p:bodyStyle>
      <a:lvl1pPr marL="979488" indent="-979488" algn="l" defTabSz="2613025" rtl="0" fontAlgn="base">
        <a:spcBef>
          <a:spcPct val="20000"/>
        </a:spcBef>
        <a:spcAft>
          <a:spcPct val="0"/>
        </a:spcAft>
        <a:buChar char="•"/>
        <a:defRPr sz="9100">
          <a:solidFill>
            <a:schemeClr val="tx1"/>
          </a:solidFill>
          <a:latin typeface="+mn-lt"/>
          <a:ea typeface="+mn-ea"/>
          <a:cs typeface="+mn-cs"/>
        </a:defRPr>
      </a:lvl1pPr>
      <a:lvl2pPr marL="2122488" indent="-815975" algn="l" defTabSz="2613025" rtl="0" fontAlgn="base">
        <a:spcBef>
          <a:spcPct val="20000"/>
        </a:spcBef>
        <a:spcAft>
          <a:spcPct val="0"/>
        </a:spcAft>
        <a:buChar char="–"/>
        <a:defRPr sz="8000">
          <a:solidFill>
            <a:schemeClr val="tx1"/>
          </a:solidFill>
          <a:latin typeface="+mn-lt"/>
        </a:defRPr>
      </a:lvl2pPr>
      <a:lvl3pPr marL="3265488" indent="-652463" algn="l" defTabSz="2613025" rtl="0" fontAlgn="base">
        <a:spcBef>
          <a:spcPct val="20000"/>
        </a:spcBef>
        <a:spcAft>
          <a:spcPct val="0"/>
        </a:spcAft>
        <a:buChar char="•"/>
        <a:defRPr sz="6900">
          <a:solidFill>
            <a:schemeClr val="tx1"/>
          </a:solidFill>
          <a:latin typeface="+mn-lt"/>
        </a:defRPr>
      </a:lvl3pPr>
      <a:lvl4pPr marL="4572000" indent="-652463" algn="l" defTabSz="2613025" rtl="0" fontAlgn="base">
        <a:spcBef>
          <a:spcPct val="20000"/>
        </a:spcBef>
        <a:spcAft>
          <a:spcPct val="0"/>
        </a:spcAft>
        <a:buChar char="–"/>
        <a:defRPr sz="5700">
          <a:solidFill>
            <a:schemeClr val="tx1"/>
          </a:solidFill>
          <a:latin typeface="+mn-lt"/>
        </a:defRPr>
      </a:lvl4pPr>
      <a:lvl5pPr marL="5878513" indent="-654050" algn="l" defTabSz="2613025" rtl="0" fontAlgn="base">
        <a:spcBef>
          <a:spcPct val="20000"/>
        </a:spcBef>
        <a:spcAft>
          <a:spcPct val="0"/>
        </a:spcAft>
        <a:buChar char="»"/>
        <a:defRPr sz="5700">
          <a:solidFill>
            <a:schemeClr val="tx1"/>
          </a:solidFill>
          <a:latin typeface="+mn-lt"/>
        </a:defRPr>
      </a:lvl5pPr>
      <a:lvl6pPr marL="6335713" indent="-654050" algn="l" defTabSz="2613025" rtl="0" fontAlgn="base">
        <a:spcBef>
          <a:spcPct val="20000"/>
        </a:spcBef>
        <a:spcAft>
          <a:spcPct val="0"/>
        </a:spcAft>
        <a:buChar char="»"/>
        <a:defRPr sz="5700">
          <a:solidFill>
            <a:schemeClr val="tx1"/>
          </a:solidFill>
          <a:latin typeface="+mn-lt"/>
        </a:defRPr>
      </a:lvl6pPr>
      <a:lvl7pPr marL="6792913" indent="-654050" algn="l" defTabSz="2613025" rtl="0" fontAlgn="base">
        <a:spcBef>
          <a:spcPct val="20000"/>
        </a:spcBef>
        <a:spcAft>
          <a:spcPct val="0"/>
        </a:spcAft>
        <a:buChar char="»"/>
        <a:defRPr sz="5700">
          <a:solidFill>
            <a:schemeClr val="tx1"/>
          </a:solidFill>
          <a:latin typeface="+mn-lt"/>
        </a:defRPr>
      </a:lvl7pPr>
      <a:lvl8pPr marL="7250113" indent="-654050" algn="l" defTabSz="2613025" rtl="0" fontAlgn="base">
        <a:spcBef>
          <a:spcPct val="20000"/>
        </a:spcBef>
        <a:spcAft>
          <a:spcPct val="0"/>
        </a:spcAft>
        <a:buChar char="»"/>
        <a:defRPr sz="5700">
          <a:solidFill>
            <a:schemeClr val="tx1"/>
          </a:solidFill>
          <a:latin typeface="+mn-lt"/>
        </a:defRPr>
      </a:lvl8pPr>
      <a:lvl9pPr marL="7707313" indent="-654050" algn="l" defTabSz="2613025" rtl="0" fontAlgn="base">
        <a:spcBef>
          <a:spcPct val="20000"/>
        </a:spcBef>
        <a:spcAft>
          <a:spcPct val="0"/>
        </a:spcAft>
        <a:buChar char="»"/>
        <a:defRPr sz="5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BACampus017"/>
          <p:cNvPicPr>
            <a:picLocks noChangeAspect="1" noChangeArrowheads="1"/>
          </p:cNvPicPr>
          <p:nvPr/>
        </p:nvPicPr>
        <p:blipFill>
          <a:blip r:embed="rId2" cstate="print">
            <a:lum bright="42000"/>
          </a:blip>
          <a:srcRect l="32831" r="6818"/>
          <a:stretch>
            <a:fillRect/>
          </a:stretch>
        </p:blipFill>
        <p:spPr bwMode="auto">
          <a:xfrm>
            <a:off x="0" y="0"/>
            <a:ext cx="18288000" cy="27432000"/>
          </a:xfrm>
          <a:prstGeom prst="rect">
            <a:avLst/>
          </a:prstGeom>
          <a:noFill/>
        </p:spPr>
      </p:pic>
      <p:sp>
        <p:nvSpPr>
          <p:cNvPr id="2053" name="Text Box 5"/>
          <p:cNvSpPr txBox="1">
            <a:spLocks noChangeArrowheads="1"/>
          </p:cNvSpPr>
          <p:nvPr/>
        </p:nvSpPr>
        <p:spPr bwMode="auto">
          <a:xfrm>
            <a:off x="762000" y="304800"/>
            <a:ext cx="17526000" cy="1647825"/>
          </a:xfrm>
          <a:prstGeom prst="rect">
            <a:avLst/>
          </a:prstGeom>
          <a:noFill/>
          <a:ln w="9525">
            <a:noFill/>
            <a:miter lim="800000"/>
            <a:headEnd/>
            <a:tailEnd/>
          </a:ln>
          <a:effectLst/>
        </p:spPr>
        <p:txBody>
          <a:bodyPr>
            <a:spAutoFit/>
          </a:bodyPr>
          <a:lstStyle/>
          <a:p>
            <a:pPr defTabSz="2613025">
              <a:spcBef>
                <a:spcPct val="50000"/>
              </a:spcBef>
            </a:pPr>
            <a:r>
              <a:rPr lang="en-US" b="1" i="1"/>
              <a:t>The Christian College Phenomenon: Inside America’s Fastest Growing Institutions of Higher Learning</a:t>
            </a:r>
            <a:r>
              <a:rPr lang="en-US"/>
              <a:t> </a:t>
            </a:r>
          </a:p>
        </p:txBody>
      </p:sp>
      <p:sp>
        <p:nvSpPr>
          <p:cNvPr id="2054" name="Text Box 6"/>
          <p:cNvSpPr txBox="1">
            <a:spLocks noChangeArrowheads="1"/>
          </p:cNvSpPr>
          <p:nvPr/>
        </p:nvSpPr>
        <p:spPr bwMode="auto">
          <a:xfrm>
            <a:off x="4953000" y="2971800"/>
            <a:ext cx="13106400" cy="13752513"/>
          </a:xfrm>
          <a:prstGeom prst="rect">
            <a:avLst/>
          </a:prstGeom>
          <a:noFill/>
          <a:ln w="9525">
            <a:noFill/>
            <a:miter lim="800000"/>
            <a:headEnd/>
            <a:tailEnd/>
          </a:ln>
          <a:effectLst/>
        </p:spPr>
        <p:txBody>
          <a:bodyPr>
            <a:spAutoFit/>
          </a:bodyPr>
          <a:lstStyle/>
          <a:p>
            <a:pPr marL="739775" defTabSz="2613025">
              <a:spcBef>
                <a:spcPct val="50000"/>
              </a:spcBef>
              <a:tabLst>
                <a:tab pos="3832225" algn="l"/>
              </a:tabLst>
            </a:pPr>
            <a:r>
              <a:rPr lang="en-US" sz="2400" b="1"/>
              <a:t>Institutions affiliated with the Council for Christian Colleges and Universities (CCCU) have experienced phenomenal growth in the last twenty years. In fact, whereas public institutions of higher learning in the United States experienced a 3% growth in enrollment from 1990-1996, CCCU institutions witnessed a 36.9% growth during that same period.  And in 2006, enrollment at CCCU institutions rose by 70.6% over the previous year, while other private colleges grew by 28% and public universities increased by 13%.  More recently, the CCCU approved five more institutions for full membership (in July 2008), raising the total number of member institutions to 110.  This growth signals a phenomenon in higher education, a Christian college phenomenon.</a:t>
            </a:r>
            <a:br>
              <a:rPr lang="en-US" sz="2400" b="1"/>
            </a:br>
            <a:r>
              <a:rPr lang="en-US" sz="2400" b="1"/>
              <a:t/>
            </a:r>
            <a:br>
              <a:rPr lang="en-US" sz="2400" b="1"/>
            </a:br>
            <a:r>
              <a:rPr lang="en-US" sz="2400" b="1"/>
              <a:t>The purpose of this edited book is to explore this phenomenon. In 2007, an 108- question survey was distributed to faculty teaching at institutions belonging to the CCCU. Over 1,900 professors at 95 of the then 105 members of the CCCU participated in the survey, which contained quantitative and open-ended questions on a wide variety of topics, from pedagogy to politics to faith-learning integration. Later that same year, a similar 56-question survey was distributed to students who attend CCCU institutions. Over 2,300 students at 20 different schools participated. </a:t>
            </a:r>
            <a:br>
              <a:rPr lang="en-US" sz="2400" b="1"/>
            </a:br>
            <a:r>
              <a:rPr lang="en-US" sz="2400" b="1"/>
              <a:t/>
            </a:r>
            <a:br>
              <a:rPr lang="en-US" sz="2400" b="1"/>
            </a:br>
            <a:r>
              <a:rPr lang="en-US" sz="2400" b="1"/>
              <a:t>Each contributor to this volume has unfettered access to this unprecedented data set as he or she explores one of the seven different subjects assigned to the seven parts of the book: </a:t>
            </a:r>
          </a:p>
          <a:p>
            <a:pPr marL="739775" defTabSz="2613025">
              <a:spcBef>
                <a:spcPct val="50000"/>
              </a:spcBef>
              <a:tabLst>
                <a:tab pos="3832225" algn="l"/>
              </a:tabLst>
            </a:pPr>
            <a:r>
              <a:rPr lang="en-US" sz="2400" b="1"/>
              <a:t>	</a:t>
            </a:r>
            <a:r>
              <a:rPr lang="en-US" sz="2600" b="1"/>
              <a:t>Part 1- Faith, Learning, and Scholarly Rigor</a:t>
            </a:r>
          </a:p>
          <a:p>
            <a:pPr marL="739775" defTabSz="2613025">
              <a:spcBef>
                <a:spcPct val="50000"/>
              </a:spcBef>
              <a:tabLst>
                <a:tab pos="3832225" algn="l"/>
              </a:tabLst>
            </a:pPr>
            <a:r>
              <a:rPr lang="en-US" sz="2600" b="1"/>
              <a:t>	Part 2 - Faith and Campus Culture</a:t>
            </a:r>
          </a:p>
          <a:p>
            <a:pPr marL="739775" defTabSz="2613025">
              <a:spcBef>
                <a:spcPct val="50000"/>
              </a:spcBef>
              <a:tabLst>
                <a:tab pos="3832225" algn="l"/>
              </a:tabLst>
            </a:pPr>
            <a:r>
              <a:rPr lang="en-US" sz="2600" b="1"/>
              <a:t>	Part 3 - Assessing the Loco Parentis Model</a:t>
            </a:r>
          </a:p>
          <a:p>
            <a:pPr marL="739775" defTabSz="2613025">
              <a:spcBef>
                <a:spcPct val="50000"/>
              </a:spcBef>
              <a:tabLst>
                <a:tab pos="3832225" algn="l"/>
              </a:tabLst>
            </a:pPr>
            <a:r>
              <a:rPr lang="en-US" sz="2600" b="1"/>
              <a:t>	Part 4 - Academic Freedom</a:t>
            </a:r>
          </a:p>
          <a:p>
            <a:pPr marL="739775" defTabSz="2613025">
              <a:spcBef>
                <a:spcPct val="50000"/>
              </a:spcBef>
              <a:tabLst>
                <a:tab pos="3832225" algn="l"/>
              </a:tabLst>
            </a:pPr>
            <a:r>
              <a:rPr lang="en-US" sz="2600" b="1"/>
              <a:t>	Part 5 - Racial/Ethnic Diversity</a:t>
            </a:r>
          </a:p>
          <a:p>
            <a:pPr marL="739775" defTabSz="2613025">
              <a:spcBef>
                <a:spcPct val="50000"/>
              </a:spcBef>
              <a:tabLst>
                <a:tab pos="3832225" algn="l"/>
              </a:tabLst>
            </a:pPr>
            <a:r>
              <a:rPr lang="en-US" sz="2600" b="1"/>
              <a:t>	Part 6 - Gender Equity</a:t>
            </a:r>
          </a:p>
          <a:p>
            <a:pPr marL="739775" defTabSz="2613025">
              <a:spcBef>
                <a:spcPct val="50000"/>
              </a:spcBef>
              <a:tabLst>
                <a:tab pos="3832225" algn="l"/>
              </a:tabLst>
            </a:pPr>
            <a:r>
              <a:rPr lang="en-US" sz="2600" b="1"/>
              <a:t>	Part 7 - Evolution and the Science Classroom</a:t>
            </a:r>
            <a:r>
              <a:rPr lang="en-US" sz="2400"/>
              <a:t> </a:t>
            </a:r>
            <a:r>
              <a:rPr lang="en-US" sz="2400" b="1"/>
              <a:t> </a:t>
            </a:r>
          </a:p>
          <a:p>
            <a:pPr marL="739775" defTabSz="2613025">
              <a:spcBef>
                <a:spcPct val="50000"/>
              </a:spcBef>
              <a:tabLst>
                <a:tab pos="3832225" algn="l"/>
              </a:tabLst>
            </a:pPr>
            <a:endParaRPr lang="en-US" sz="2400" b="1"/>
          </a:p>
          <a:p>
            <a:pPr marL="739775" defTabSz="2613025">
              <a:spcBef>
                <a:spcPct val="50000"/>
              </a:spcBef>
              <a:tabLst>
                <a:tab pos="3832225" algn="l"/>
              </a:tabLst>
            </a:pPr>
            <a:r>
              <a:rPr lang="en-US" sz="2400"/>
              <a:t/>
            </a:r>
            <a:br>
              <a:rPr lang="en-US" sz="2400"/>
            </a:br>
            <a:endParaRPr lang="en-US" sz="2400"/>
          </a:p>
        </p:txBody>
      </p:sp>
      <p:sp>
        <p:nvSpPr>
          <p:cNvPr id="2057" name="Text Box 9"/>
          <p:cNvSpPr txBox="1">
            <a:spLocks noChangeArrowheads="1"/>
          </p:cNvSpPr>
          <p:nvPr/>
        </p:nvSpPr>
        <p:spPr bwMode="auto">
          <a:xfrm>
            <a:off x="8001000" y="15544800"/>
            <a:ext cx="10287000" cy="1917700"/>
          </a:xfrm>
          <a:prstGeom prst="rect">
            <a:avLst/>
          </a:prstGeom>
          <a:noFill/>
          <a:ln w="9525">
            <a:noFill/>
            <a:miter lim="800000"/>
            <a:headEnd/>
            <a:tailEnd/>
          </a:ln>
          <a:effectLst/>
        </p:spPr>
        <p:txBody>
          <a:bodyPr>
            <a:spAutoFit/>
          </a:bodyPr>
          <a:lstStyle/>
          <a:p>
            <a:pPr defTabSz="2613025">
              <a:spcBef>
                <a:spcPct val="50000"/>
              </a:spcBef>
            </a:pPr>
            <a:r>
              <a:rPr lang="en-US" sz="2400" b="1"/>
              <a:t>Adopting this empirical approach, contributors will marshal arguments on their subjects rooted in the real experiences of CCCU faculty and students, enabling them (and their readers) to put their fingers on the pulse of the Christian college phenomenon.</a:t>
            </a:r>
            <a:br>
              <a:rPr lang="en-US" sz="2400" b="1"/>
            </a:br>
            <a:endParaRPr lang="en-US" sz="2400" b="1"/>
          </a:p>
        </p:txBody>
      </p:sp>
      <p:sp>
        <p:nvSpPr>
          <p:cNvPr id="2058" name="Text Box 10"/>
          <p:cNvSpPr txBox="1">
            <a:spLocks noChangeArrowheads="1"/>
          </p:cNvSpPr>
          <p:nvPr/>
        </p:nvSpPr>
        <p:spPr bwMode="auto">
          <a:xfrm>
            <a:off x="533400" y="2590800"/>
            <a:ext cx="4724400" cy="2774950"/>
          </a:xfrm>
          <a:prstGeom prst="rect">
            <a:avLst/>
          </a:prstGeom>
          <a:noFill/>
          <a:ln w="9525">
            <a:noFill/>
            <a:miter lim="800000"/>
            <a:headEnd/>
            <a:tailEnd/>
          </a:ln>
          <a:effectLst/>
        </p:spPr>
        <p:txBody>
          <a:bodyPr>
            <a:spAutoFit/>
          </a:bodyPr>
          <a:lstStyle/>
          <a:p>
            <a:pPr defTabSz="2613025">
              <a:spcBef>
                <a:spcPct val="50000"/>
              </a:spcBef>
            </a:pPr>
            <a:r>
              <a:rPr lang="en-US" sz="4800" b="1"/>
              <a:t>AVAILABLE SPRING 2011</a:t>
            </a:r>
          </a:p>
          <a:p>
            <a:pPr defTabSz="2613025">
              <a:spcBef>
                <a:spcPct val="50000"/>
              </a:spcBef>
            </a:pPr>
            <a:r>
              <a:rPr lang="en-US" sz="3200" b="1"/>
              <a:t>Abilene Christian University Press</a:t>
            </a:r>
          </a:p>
        </p:txBody>
      </p:sp>
      <p:sp>
        <p:nvSpPr>
          <p:cNvPr id="2059" name="Text Box 11"/>
          <p:cNvSpPr txBox="1">
            <a:spLocks noChangeArrowheads="1"/>
          </p:cNvSpPr>
          <p:nvPr/>
        </p:nvSpPr>
        <p:spPr bwMode="auto">
          <a:xfrm>
            <a:off x="9906000" y="17907000"/>
            <a:ext cx="4038600" cy="5251450"/>
          </a:xfrm>
          <a:prstGeom prst="rect">
            <a:avLst/>
          </a:prstGeom>
          <a:noFill/>
          <a:ln w="9525">
            <a:noFill/>
            <a:miter lim="800000"/>
            <a:headEnd/>
            <a:tailEnd/>
          </a:ln>
          <a:effectLst/>
        </p:spPr>
        <p:txBody>
          <a:bodyPr>
            <a:spAutoFit/>
          </a:bodyPr>
          <a:lstStyle/>
          <a:p>
            <a:pPr defTabSz="2613025"/>
            <a:r>
              <a:rPr lang="en-US" sz="2600"/>
              <a:t>Samuel Joeckel </a:t>
            </a:r>
          </a:p>
          <a:p>
            <a:pPr defTabSz="2613025"/>
            <a:r>
              <a:rPr lang="en-US" sz="2600"/>
              <a:t>Thomas Chesnes</a:t>
            </a:r>
            <a:br>
              <a:rPr lang="en-US" sz="2600"/>
            </a:br>
            <a:r>
              <a:rPr lang="en-US" sz="2600"/>
              <a:t>Susan VanZanten      </a:t>
            </a:r>
          </a:p>
          <a:p>
            <a:pPr defTabSz="2613025"/>
            <a:r>
              <a:rPr lang="en-US" sz="2600"/>
              <a:t>David Weeks</a:t>
            </a:r>
          </a:p>
          <a:p>
            <a:pPr defTabSz="2613025"/>
            <a:r>
              <a:rPr lang="en-US" sz="2600"/>
              <a:t>Donald Isaak</a:t>
            </a:r>
            <a:br>
              <a:rPr lang="en-US" sz="2600"/>
            </a:br>
            <a:r>
              <a:rPr lang="en-US" sz="2600"/>
              <a:t>Philip Mitchell</a:t>
            </a:r>
          </a:p>
          <a:p>
            <a:pPr defTabSz="2613025"/>
            <a:r>
              <a:rPr lang="en-US" sz="2600"/>
              <a:t>Carol Woodfin</a:t>
            </a:r>
          </a:p>
          <a:p>
            <a:pPr defTabSz="2613025"/>
            <a:r>
              <a:rPr lang="en-US" sz="2600"/>
              <a:t>Wayne Barnard </a:t>
            </a:r>
            <a:br>
              <a:rPr lang="en-US" sz="2600"/>
            </a:br>
            <a:r>
              <a:rPr lang="en-US" sz="2600"/>
              <a:t>Eric Jones </a:t>
            </a:r>
          </a:p>
          <a:p>
            <a:pPr defTabSz="2613025"/>
            <a:r>
              <a:rPr lang="en-US" sz="2600"/>
              <a:t>April Cunion</a:t>
            </a:r>
            <a:br>
              <a:rPr lang="en-US" sz="2600"/>
            </a:br>
            <a:r>
              <a:rPr lang="en-US" sz="2600"/>
              <a:t>Edee Schulze</a:t>
            </a:r>
          </a:p>
          <a:p>
            <a:pPr defTabSz="2613025"/>
            <a:r>
              <a:rPr lang="en-US" sz="2600"/>
              <a:t>Paul Blezien    </a:t>
            </a:r>
            <a:r>
              <a:rPr lang="en-US" sz="2400"/>
              <a:t> </a:t>
            </a:r>
            <a:endParaRPr lang="en-US" sz="2600"/>
          </a:p>
          <a:p>
            <a:pPr defTabSz="2613025"/>
            <a:r>
              <a:rPr lang="en-US" sz="2600"/>
              <a:t>Allison Sanders</a:t>
            </a:r>
          </a:p>
        </p:txBody>
      </p:sp>
      <p:sp>
        <p:nvSpPr>
          <p:cNvPr id="2060" name="Text Box 12"/>
          <p:cNvSpPr txBox="1">
            <a:spLocks noChangeArrowheads="1"/>
          </p:cNvSpPr>
          <p:nvPr/>
        </p:nvSpPr>
        <p:spPr bwMode="auto">
          <a:xfrm>
            <a:off x="13868400" y="17830800"/>
            <a:ext cx="4038600" cy="5616575"/>
          </a:xfrm>
          <a:prstGeom prst="rect">
            <a:avLst/>
          </a:prstGeom>
          <a:noFill/>
          <a:ln w="9525">
            <a:noFill/>
            <a:miter lim="800000"/>
            <a:headEnd/>
            <a:tailEnd/>
          </a:ln>
          <a:effectLst/>
        </p:spPr>
        <p:txBody>
          <a:bodyPr>
            <a:spAutoFit/>
          </a:bodyPr>
          <a:lstStyle/>
          <a:p>
            <a:pPr defTabSz="2613025"/>
            <a:r>
              <a:rPr lang="en-US" sz="2600"/>
              <a:t>Joe Ricke</a:t>
            </a:r>
            <a:br>
              <a:rPr lang="en-US" sz="2600"/>
            </a:br>
            <a:r>
              <a:rPr lang="en-US" sz="2600"/>
              <a:t>Daniel Russ   </a:t>
            </a:r>
          </a:p>
          <a:p>
            <a:pPr defTabSz="2613025"/>
            <a:r>
              <a:rPr lang="en-US" sz="2600"/>
              <a:t>David Hoekema</a:t>
            </a:r>
            <a:br>
              <a:rPr lang="en-US" sz="2600"/>
            </a:br>
            <a:r>
              <a:rPr lang="en-US" sz="2600"/>
              <a:t>Alvaro Nieves</a:t>
            </a:r>
            <a:br>
              <a:rPr lang="en-US" sz="2600"/>
            </a:br>
            <a:r>
              <a:rPr lang="en-US" sz="2600"/>
              <a:t>Jenell Williams Paris</a:t>
            </a:r>
          </a:p>
          <a:p>
            <a:pPr defTabSz="2613025"/>
            <a:r>
              <a:rPr lang="en-US" sz="2600"/>
              <a:t>Michelle Knights  </a:t>
            </a:r>
          </a:p>
          <a:p>
            <a:pPr defTabSz="2613025"/>
            <a:r>
              <a:rPr lang="en-US" sz="2400"/>
              <a:t>Terriel Byrd</a:t>
            </a:r>
          </a:p>
          <a:p>
            <a:pPr defTabSz="2613025"/>
            <a:r>
              <a:rPr lang="en-US" sz="2600"/>
              <a:t>Olga Rybalkina</a:t>
            </a:r>
          </a:p>
          <a:p>
            <a:pPr defTabSz="2613025"/>
            <a:r>
              <a:rPr lang="en-US" sz="2600"/>
              <a:t>Elizabeth Hall</a:t>
            </a:r>
            <a:br>
              <a:rPr lang="en-US" sz="2600"/>
            </a:br>
            <a:r>
              <a:rPr lang="en-US" sz="2600"/>
              <a:t>Allyson Jule</a:t>
            </a:r>
          </a:p>
          <a:p>
            <a:pPr defTabSz="2613025"/>
            <a:r>
              <a:rPr lang="en-US" sz="2600"/>
              <a:t>Bettina Tate Pedersen</a:t>
            </a:r>
            <a:br>
              <a:rPr lang="en-US" sz="2600"/>
            </a:br>
            <a:r>
              <a:rPr lang="en-US" sz="2600"/>
              <a:t>Jennifer McKinney</a:t>
            </a:r>
            <a:br>
              <a:rPr lang="en-US" sz="2600"/>
            </a:br>
            <a:r>
              <a:rPr lang="en-US" sz="2600"/>
              <a:t>Howard Van Till</a:t>
            </a:r>
            <a:br>
              <a:rPr lang="en-US" sz="2600"/>
            </a:br>
            <a:r>
              <a:rPr lang="en-US" sz="2600"/>
              <a:t>Richard G. Colling</a:t>
            </a:r>
          </a:p>
        </p:txBody>
      </p:sp>
      <p:sp>
        <p:nvSpPr>
          <p:cNvPr id="2061" name="Text Box 13"/>
          <p:cNvSpPr txBox="1">
            <a:spLocks noChangeArrowheads="1"/>
          </p:cNvSpPr>
          <p:nvPr/>
        </p:nvSpPr>
        <p:spPr bwMode="auto">
          <a:xfrm>
            <a:off x="10668000" y="17297400"/>
            <a:ext cx="5562600" cy="519113"/>
          </a:xfrm>
          <a:prstGeom prst="rect">
            <a:avLst/>
          </a:prstGeom>
          <a:noFill/>
          <a:ln w="9525">
            <a:noFill/>
            <a:miter lim="800000"/>
            <a:headEnd/>
            <a:tailEnd/>
          </a:ln>
          <a:effectLst/>
        </p:spPr>
        <p:txBody>
          <a:bodyPr>
            <a:spAutoFit/>
          </a:bodyPr>
          <a:lstStyle/>
          <a:p>
            <a:pPr defTabSz="2613025">
              <a:spcBef>
                <a:spcPct val="50000"/>
              </a:spcBef>
            </a:pPr>
            <a:r>
              <a:rPr lang="en-US" sz="2800" b="1"/>
              <a:t>WITH CONTRIBUTIONS FROM:</a:t>
            </a:r>
          </a:p>
        </p:txBody>
      </p:sp>
      <p:sp>
        <p:nvSpPr>
          <p:cNvPr id="2062" name="Text Box 14"/>
          <p:cNvSpPr txBox="1">
            <a:spLocks noChangeArrowheads="1"/>
          </p:cNvSpPr>
          <p:nvPr/>
        </p:nvSpPr>
        <p:spPr bwMode="auto">
          <a:xfrm>
            <a:off x="11353800" y="23774400"/>
            <a:ext cx="5638800" cy="519113"/>
          </a:xfrm>
          <a:prstGeom prst="rect">
            <a:avLst/>
          </a:prstGeom>
          <a:noFill/>
          <a:ln w="9525">
            <a:noFill/>
            <a:miter lim="800000"/>
            <a:headEnd/>
            <a:tailEnd/>
          </a:ln>
          <a:effectLst/>
        </p:spPr>
        <p:txBody>
          <a:bodyPr>
            <a:spAutoFit/>
          </a:bodyPr>
          <a:lstStyle/>
          <a:p>
            <a:pPr defTabSz="2613025">
              <a:spcBef>
                <a:spcPct val="50000"/>
              </a:spcBef>
            </a:pPr>
            <a:r>
              <a:rPr lang="en-US" sz="2800" b="1"/>
              <a:t>  CONCLUSIONS BY:</a:t>
            </a:r>
          </a:p>
        </p:txBody>
      </p:sp>
      <p:sp>
        <p:nvSpPr>
          <p:cNvPr id="2063" name="Text Box 15"/>
          <p:cNvSpPr txBox="1">
            <a:spLocks noChangeArrowheads="1"/>
          </p:cNvSpPr>
          <p:nvPr/>
        </p:nvSpPr>
        <p:spPr bwMode="auto">
          <a:xfrm>
            <a:off x="9448800" y="24307800"/>
            <a:ext cx="7924800" cy="2771775"/>
          </a:xfrm>
          <a:prstGeom prst="rect">
            <a:avLst/>
          </a:prstGeom>
          <a:noFill/>
          <a:ln w="9525">
            <a:noFill/>
            <a:miter lim="800000"/>
            <a:headEnd/>
            <a:tailEnd/>
          </a:ln>
          <a:effectLst/>
        </p:spPr>
        <p:txBody>
          <a:bodyPr>
            <a:spAutoFit/>
          </a:bodyPr>
          <a:lstStyle/>
          <a:p>
            <a:pPr defTabSz="2613025"/>
            <a:r>
              <a:rPr lang="en-US" sz="2800" b="1"/>
              <a:t>Stanley Hauerwas</a:t>
            </a:r>
          </a:p>
          <a:p>
            <a:pPr defTabSz="2613025"/>
            <a:r>
              <a:rPr lang="en-US" sz="2400"/>
              <a:t>Gilbert T. Rowe Professor of Theological Ethics </a:t>
            </a:r>
          </a:p>
          <a:p>
            <a:pPr defTabSz="2613025"/>
            <a:r>
              <a:rPr lang="en-US" sz="2400"/>
              <a:t>Divinity School of Duke University   </a:t>
            </a:r>
          </a:p>
          <a:p>
            <a:pPr defTabSz="2613025"/>
            <a:endParaRPr lang="en-US" sz="2400"/>
          </a:p>
          <a:p>
            <a:pPr defTabSz="2613025"/>
            <a:r>
              <a:rPr lang="en-US" sz="2800" b="1"/>
              <a:t>George Marsden</a:t>
            </a:r>
          </a:p>
          <a:p>
            <a:pPr defTabSz="2613025"/>
            <a:r>
              <a:rPr lang="en-US" sz="2400"/>
              <a:t>Francis A. McAnaney Professor of History  </a:t>
            </a:r>
          </a:p>
          <a:p>
            <a:pPr defTabSz="2613025"/>
            <a:r>
              <a:rPr lang="en-US" sz="2400"/>
              <a:t>University of Notre Dame</a:t>
            </a:r>
          </a:p>
        </p:txBody>
      </p:sp>
      <p:sp>
        <p:nvSpPr>
          <p:cNvPr id="2064" name="Text Box 16"/>
          <p:cNvSpPr txBox="1">
            <a:spLocks noChangeArrowheads="1"/>
          </p:cNvSpPr>
          <p:nvPr/>
        </p:nvSpPr>
        <p:spPr bwMode="auto">
          <a:xfrm>
            <a:off x="7162800" y="1981200"/>
            <a:ext cx="10439400" cy="579438"/>
          </a:xfrm>
          <a:prstGeom prst="rect">
            <a:avLst/>
          </a:prstGeom>
          <a:noFill/>
          <a:ln w="9525">
            <a:noFill/>
            <a:miter lim="800000"/>
            <a:headEnd/>
            <a:tailEnd/>
          </a:ln>
          <a:effectLst/>
        </p:spPr>
        <p:txBody>
          <a:bodyPr>
            <a:spAutoFit/>
          </a:bodyPr>
          <a:lstStyle/>
          <a:p>
            <a:pPr defTabSz="2613025">
              <a:spcBef>
                <a:spcPct val="50000"/>
              </a:spcBef>
            </a:pPr>
            <a:r>
              <a:rPr lang="en-US" sz="3200" b="1"/>
              <a:t>Edited by Samuel Joeckel and Thomas C. Chesnes</a:t>
            </a:r>
          </a:p>
        </p:txBody>
      </p:sp>
      <p:sp>
        <p:nvSpPr>
          <p:cNvPr id="2065" name="Text Box 17"/>
          <p:cNvSpPr txBox="1">
            <a:spLocks noChangeArrowheads="1"/>
          </p:cNvSpPr>
          <p:nvPr/>
        </p:nvSpPr>
        <p:spPr bwMode="auto">
          <a:xfrm>
            <a:off x="0" y="26790650"/>
            <a:ext cx="7391400" cy="641350"/>
          </a:xfrm>
          <a:prstGeom prst="rect">
            <a:avLst/>
          </a:prstGeom>
          <a:noFill/>
          <a:ln w="9525">
            <a:noFill/>
            <a:miter lim="800000"/>
            <a:headEnd/>
            <a:tailEnd/>
          </a:ln>
          <a:effectLst/>
        </p:spPr>
        <p:txBody>
          <a:bodyPr>
            <a:spAutoFit/>
          </a:bodyPr>
          <a:lstStyle/>
          <a:p>
            <a:pPr defTabSz="2613025">
              <a:spcBef>
                <a:spcPct val="50000"/>
              </a:spcBef>
            </a:pPr>
            <a:r>
              <a:rPr lang="en-US" sz="1800"/>
              <a:t>This project was funded by Palm Beach Atlantic University Faculty and Student Quality Initiative Grants.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613025" rtl="0" eaLnBrk="1" fontAlgn="base" latinLnBrk="0" hangingPunct="1">
          <a:lnSpc>
            <a:spcPct val="100000"/>
          </a:lnSpc>
          <a:spcBef>
            <a:spcPct val="0"/>
          </a:spcBef>
          <a:spcAft>
            <a:spcPct val="0"/>
          </a:spcAft>
          <a:buClrTx/>
          <a:buSzTx/>
          <a:buFontTx/>
          <a:buNone/>
          <a:tabLst/>
          <a:defRPr kumimoji="0" lang="en-US" sz="5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613025" rtl="0" eaLnBrk="1" fontAlgn="base" latinLnBrk="0" hangingPunct="1">
          <a:lnSpc>
            <a:spcPct val="100000"/>
          </a:lnSpc>
          <a:spcBef>
            <a:spcPct val="0"/>
          </a:spcBef>
          <a:spcAft>
            <a:spcPct val="0"/>
          </a:spcAft>
          <a:buClrTx/>
          <a:buSzTx/>
          <a:buFontTx/>
          <a:buNone/>
          <a:tabLst/>
          <a:defRPr kumimoji="0" lang="en-US" sz="5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111</TotalTime>
  <Words>175</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Slide 1</vt:lpstr>
    </vt:vector>
  </TitlesOfParts>
  <Company>Palm Beach Atlantic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chesnest</dc:creator>
  <cp:lastModifiedBy>brownc</cp:lastModifiedBy>
  <cp:revision>11</cp:revision>
  <dcterms:created xsi:type="dcterms:W3CDTF">2009-12-31T02:56:18Z</dcterms:created>
  <dcterms:modified xsi:type="dcterms:W3CDTF">2010-02-04T20:54:01Z</dcterms:modified>
</cp:coreProperties>
</file>