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8404800"/>
  <p:notesSz cx="6858000" cy="9144000"/>
  <p:defaultTextStyle>
    <a:defPPr>
      <a:defRPr lang="en-US"/>
    </a:defPPr>
    <a:lvl1pPr marL="0" algn="l" defTabSz="5120640" rtl="0" eaLnBrk="1" latinLnBrk="0" hangingPunct="1">
      <a:defRPr sz="10100" kern="1200">
        <a:solidFill>
          <a:schemeClr val="tx1"/>
        </a:solidFill>
        <a:latin typeface="+mn-lt"/>
        <a:ea typeface="+mn-ea"/>
        <a:cs typeface="+mn-cs"/>
      </a:defRPr>
    </a:lvl1pPr>
    <a:lvl2pPr marL="2560320" algn="l" defTabSz="5120640" rtl="0" eaLnBrk="1" latinLnBrk="0" hangingPunct="1">
      <a:defRPr sz="10100" kern="1200">
        <a:solidFill>
          <a:schemeClr val="tx1"/>
        </a:solidFill>
        <a:latin typeface="+mn-lt"/>
        <a:ea typeface="+mn-ea"/>
        <a:cs typeface="+mn-cs"/>
      </a:defRPr>
    </a:lvl2pPr>
    <a:lvl3pPr marL="5120640" algn="l" defTabSz="5120640" rtl="0" eaLnBrk="1" latinLnBrk="0" hangingPunct="1">
      <a:defRPr sz="10100" kern="1200">
        <a:solidFill>
          <a:schemeClr val="tx1"/>
        </a:solidFill>
        <a:latin typeface="+mn-lt"/>
        <a:ea typeface="+mn-ea"/>
        <a:cs typeface="+mn-cs"/>
      </a:defRPr>
    </a:lvl3pPr>
    <a:lvl4pPr marL="7680960" algn="l" defTabSz="5120640" rtl="0" eaLnBrk="1" latinLnBrk="0" hangingPunct="1">
      <a:defRPr sz="10100" kern="1200">
        <a:solidFill>
          <a:schemeClr val="tx1"/>
        </a:solidFill>
        <a:latin typeface="+mn-lt"/>
        <a:ea typeface="+mn-ea"/>
        <a:cs typeface="+mn-cs"/>
      </a:defRPr>
    </a:lvl4pPr>
    <a:lvl5pPr marL="10241280" algn="l" defTabSz="5120640" rtl="0" eaLnBrk="1" latinLnBrk="0" hangingPunct="1">
      <a:defRPr sz="10100" kern="1200">
        <a:solidFill>
          <a:schemeClr val="tx1"/>
        </a:solidFill>
        <a:latin typeface="+mn-lt"/>
        <a:ea typeface="+mn-ea"/>
        <a:cs typeface="+mn-cs"/>
      </a:defRPr>
    </a:lvl5pPr>
    <a:lvl6pPr marL="12801600" algn="l" defTabSz="5120640" rtl="0" eaLnBrk="1" latinLnBrk="0" hangingPunct="1">
      <a:defRPr sz="10100" kern="1200">
        <a:solidFill>
          <a:schemeClr val="tx1"/>
        </a:solidFill>
        <a:latin typeface="+mn-lt"/>
        <a:ea typeface="+mn-ea"/>
        <a:cs typeface="+mn-cs"/>
      </a:defRPr>
    </a:lvl6pPr>
    <a:lvl7pPr marL="15361920" algn="l" defTabSz="5120640" rtl="0" eaLnBrk="1" latinLnBrk="0" hangingPunct="1">
      <a:defRPr sz="10100" kern="1200">
        <a:solidFill>
          <a:schemeClr val="tx1"/>
        </a:solidFill>
        <a:latin typeface="+mn-lt"/>
        <a:ea typeface="+mn-ea"/>
        <a:cs typeface="+mn-cs"/>
      </a:defRPr>
    </a:lvl7pPr>
    <a:lvl8pPr marL="17922240" algn="l" defTabSz="5120640" rtl="0" eaLnBrk="1" latinLnBrk="0" hangingPunct="1">
      <a:defRPr sz="10100" kern="1200">
        <a:solidFill>
          <a:schemeClr val="tx1"/>
        </a:solidFill>
        <a:latin typeface="+mn-lt"/>
        <a:ea typeface="+mn-ea"/>
        <a:cs typeface="+mn-cs"/>
      </a:defRPr>
    </a:lvl8pPr>
    <a:lvl9pPr marL="20482560" algn="l" defTabSz="5120640" rtl="0" eaLnBrk="1" latinLnBrk="0" hangingPunct="1">
      <a:defRPr sz="10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showGuides="1">
      <p:cViewPr>
        <p:scale>
          <a:sx n="19" d="100"/>
          <a:sy n="19" d="100"/>
        </p:scale>
        <p:origin x="-150" y="-72"/>
      </p:cViewPr>
      <p:guideLst>
        <p:guide orient="horz" pos="12096"/>
        <p:guide pos="16128"/>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smtClean="0"/>
              <a:t>Click to edit Master title style</a:t>
            </a:r>
            <a:endParaRPr lang="en-US"/>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dirty="0"/>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CEA41-B741-4D55-AEFD-8D71F162FA75}" type="datetimeFigureOut">
              <a:rPr lang="en-US" smtClean="0"/>
              <a:pPr/>
              <a:t>11/9/2010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3AF50C-D29F-4636-847A-D259CF8DD45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6B3CEA41-B741-4D55-AEFD-8D71F162FA75}" type="datetimeFigureOut">
              <a:rPr lang="en-US" smtClean="0"/>
              <a:pPr/>
              <a:t>11/9/2010</a:t>
            </a:fld>
            <a:endParaRPr lang="en-US" dirty="0"/>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B53AF50C-D29F-4636-847A-D259CF8DD45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2064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5120640" rtl="0" eaLnBrk="1" latinLnBrk="0" hangingPunct="1">
        <a:spcBef>
          <a:spcPct val="20000"/>
        </a:spcBef>
        <a:buFont typeface="Arial" pitchFamily="34" charset="0"/>
        <a:buChar char="•"/>
        <a:defRPr sz="17900" kern="1200">
          <a:solidFill>
            <a:schemeClr val="tx1"/>
          </a:solidFill>
          <a:latin typeface="+mn-lt"/>
          <a:ea typeface="+mn-ea"/>
          <a:cs typeface="+mn-cs"/>
        </a:defRPr>
      </a:lvl1pPr>
      <a:lvl2pPr marL="4160520" indent="-1600200" algn="l" defTabSz="5120640" rtl="0" eaLnBrk="1" latinLnBrk="0" hangingPunct="1">
        <a:spcBef>
          <a:spcPct val="20000"/>
        </a:spcBef>
        <a:buFont typeface="Arial" pitchFamily="34" charset="0"/>
        <a:buChar char="–"/>
        <a:defRPr sz="15700" kern="1200">
          <a:solidFill>
            <a:schemeClr val="tx1"/>
          </a:solidFill>
          <a:latin typeface="+mn-lt"/>
          <a:ea typeface="+mn-ea"/>
          <a:cs typeface="+mn-cs"/>
        </a:defRPr>
      </a:lvl2pPr>
      <a:lvl3pPr marL="6400800" indent="-1280160" algn="l" defTabSz="5120640"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96112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4pPr>
      <a:lvl5pPr marL="1152144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5pPr>
      <a:lvl6pPr marL="1408176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6pPr>
      <a:lvl7pPr marL="1664208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7pPr>
      <a:lvl8pPr marL="1920240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8pPr>
      <a:lvl9pPr marL="21762720" indent="-1280160" algn="l" defTabSz="5120640" rtl="0" eaLnBrk="1" latinLnBrk="0" hangingPunct="1">
        <a:spcBef>
          <a:spcPct val="20000"/>
        </a:spcBef>
        <a:buFont typeface="Arial" pitchFamily="34" charset="0"/>
        <a:buChar char="•"/>
        <a:defRPr sz="11200" kern="1200">
          <a:solidFill>
            <a:schemeClr val="tx1"/>
          </a:solidFill>
          <a:latin typeface="+mn-lt"/>
          <a:ea typeface="+mn-ea"/>
          <a:cs typeface="+mn-cs"/>
        </a:defRPr>
      </a:lvl9pPr>
    </p:bodyStyle>
    <p:otherStyle>
      <a:defPPr>
        <a:defRPr lang="en-US"/>
      </a:defPPr>
      <a:lvl1pPr marL="0" algn="l" defTabSz="5120640" rtl="0" eaLnBrk="1" latinLnBrk="0" hangingPunct="1">
        <a:defRPr sz="10100" kern="1200">
          <a:solidFill>
            <a:schemeClr val="tx1"/>
          </a:solidFill>
          <a:latin typeface="+mn-lt"/>
          <a:ea typeface="+mn-ea"/>
          <a:cs typeface="+mn-cs"/>
        </a:defRPr>
      </a:lvl1pPr>
      <a:lvl2pPr marL="2560320" algn="l" defTabSz="5120640" rtl="0" eaLnBrk="1" latinLnBrk="0" hangingPunct="1">
        <a:defRPr sz="10100" kern="1200">
          <a:solidFill>
            <a:schemeClr val="tx1"/>
          </a:solidFill>
          <a:latin typeface="+mn-lt"/>
          <a:ea typeface="+mn-ea"/>
          <a:cs typeface="+mn-cs"/>
        </a:defRPr>
      </a:lvl2pPr>
      <a:lvl3pPr marL="5120640" algn="l" defTabSz="5120640" rtl="0" eaLnBrk="1" latinLnBrk="0" hangingPunct="1">
        <a:defRPr sz="10100" kern="1200">
          <a:solidFill>
            <a:schemeClr val="tx1"/>
          </a:solidFill>
          <a:latin typeface="+mn-lt"/>
          <a:ea typeface="+mn-ea"/>
          <a:cs typeface="+mn-cs"/>
        </a:defRPr>
      </a:lvl3pPr>
      <a:lvl4pPr marL="7680960" algn="l" defTabSz="5120640" rtl="0" eaLnBrk="1" latinLnBrk="0" hangingPunct="1">
        <a:defRPr sz="10100" kern="1200">
          <a:solidFill>
            <a:schemeClr val="tx1"/>
          </a:solidFill>
          <a:latin typeface="+mn-lt"/>
          <a:ea typeface="+mn-ea"/>
          <a:cs typeface="+mn-cs"/>
        </a:defRPr>
      </a:lvl4pPr>
      <a:lvl5pPr marL="10241280" algn="l" defTabSz="5120640" rtl="0" eaLnBrk="1" latinLnBrk="0" hangingPunct="1">
        <a:defRPr sz="10100" kern="1200">
          <a:solidFill>
            <a:schemeClr val="tx1"/>
          </a:solidFill>
          <a:latin typeface="+mn-lt"/>
          <a:ea typeface="+mn-ea"/>
          <a:cs typeface="+mn-cs"/>
        </a:defRPr>
      </a:lvl5pPr>
      <a:lvl6pPr marL="12801600" algn="l" defTabSz="5120640" rtl="0" eaLnBrk="1" latinLnBrk="0" hangingPunct="1">
        <a:defRPr sz="10100" kern="1200">
          <a:solidFill>
            <a:schemeClr val="tx1"/>
          </a:solidFill>
          <a:latin typeface="+mn-lt"/>
          <a:ea typeface="+mn-ea"/>
          <a:cs typeface="+mn-cs"/>
        </a:defRPr>
      </a:lvl6pPr>
      <a:lvl7pPr marL="15361920" algn="l" defTabSz="5120640" rtl="0" eaLnBrk="1" latinLnBrk="0" hangingPunct="1">
        <a:defRPr sz="10100" kern="1200">
          <a:solidFill>
            <a:schemeClr val="tx1"/>
          </a:solidFill>
          <a:latin typeface="+mn-lt"/>
          <a:ea typeface="+mn-ea"/>
          <a:cs typeface="+mn-cs"/>
        </a:defRPr>
      </a:lvl7pPr>
      <a:lvl8pPr marL="17922240" algn="l" defTabSz="5120640" rtl="0" eaLnBrk="1" latinLnBrk="0" hangingPunct="1">
        <a:defRPr sz="10100" kern="1200">
          <a:solidFill>
            <a:schemeClr val="tx1"/>
          </a:solidFill>
          <a:latin typeface="+mn-lt"/>
          <a:ea typeface="+mn-ea"/>
          <a:cs typeface="+mn-cs"/>
        </a:defRPr>
      </a:lvl8pPr>
      <a:lvl9pPr marL="20482560" algn="l" defTabSz="512064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2560320" y="0"/>
            <a:ext cx="46085760" cy="7938773"/>
          </a:xfrm>
        </p:spPr>
        <p:txBody>
          <a:bodyPr>
            <a:normAutofit fontScale="90000"/>
          </a:bodyPr>
          <a:lstStyle/>
          <a:p>
            <a:r>
              <a:rPr lang="en-US" sz="10700" i="1" dirty="0" smtClean="0">
                <a:latin typeface="Arial" pitchFamily="34" charset="0"/>
                <a:cs typeface="Arial" pitchFamily="34" charset="0"/>
              </a:rPr>
              <a:t/>
            </a:r>
            <a:br>
              <a:rPr lang="en-US" sz="10700" i="1" dirty="0" smtClean="0">
                <a:latin typeface="Arial" pitchFamily="34" charset="0"/>
                <a:cs typeface="Arial" pitchFamily="34" charset="0"/>
              </a:rPr>
            </a:br>
            <a:r>
              <a:rPr lang="en-US" sz="10700" i="1" dirty="0" smtClean="0">
                <a:latin typeface="Arial" pitchFamily="34" charset="0"/>
                <a:cs typeface="Arial" pitchFamily="34" charset="0"/>
              </a:rPr>
              <a:t/>
            </a:r>
            <a:br>
              <a:rPr lang="en-US" sz="10700" i="1" dirty="0" smtClean="0">
                <a:latin typeface="Arial" pitchFamily="34" charset="0"/>
                <a:cs typeface="Arial" pitchFamily="34" charset="0"/>
              </a:rPr>
            </a:br>
            <a:r>
              <a:rPr lang="en-US" sz="10700" i="1" dirty="0" smtClean="0">
                <a:latin typeface="Arial" pitchFamily="34" charset="0"/>
                <a:cs typeface="Arial" pitchFamily="34" charset="0"/>
              </a:rPr>
              <a:t/>
            </a:r>
            <a:br>
              <a:rPr lang="en-US" sz="10700" i="1" dirty="0" smtClean="0">
                <a:latin typeface="Arial" pitchFamily="34" charset="0"/>
                <a:cs typeface="Arial" pitchFamily="34" charset="0"/>
              </a:rPr>
            </a:br>
            <a:r>
              <a:rPr lang="en-US" sz="10700" b="1" i="1" dirty="0" smtClean="0">
                <a:solidFill>
                  <a:schemeClr val="bg2">
                    <a:lumMod val="10000"/>
                  </a:schemeClr>
                </a:solidFill>
                <a:latin typeface="Arial" pitchFamily="34" charset="0"/>
                <a:cs typeface="Arial" pitchFamily="34" charset="0"/>
              </a:rPr>
              <a:t>The C.S. Lewis Phenomena: Christianity and the Public Sphere</a:t>
            </a:r>
            <a:r>
              <a:rPr lang="en-US" sz="10700" b="1" dirty="0" smtClean="0">
                <a:solidFill>
                  <a:schemeClr val="bg2">
                    <a:lumMod val="10000"/>
                  </a:schemeClr>
                </a:solidFill>
                <a:latin typeface="Arial" pitchFamily="34" charset="0"/>
                <a:cs typeface="Arial" pitchFamily="34" charset="0"/>
              </a:rPr>
              <a:t/>
            </a:r>
            <a:br>
              <a:rPr lang="en-US" sz="10700" b="1" dirty="0" smtClean="0">
                <a:solidFill>
                  <a:schemeClr val="bg2">
                    <a:lumMod val="10000"/>
                  </a:schemeClr>
                </a:solidFill>
                <a:latin typeface="Arial" pitchFamily="34" charset="0"/>
                <a:cs typeface="Arial" pitchFamily="34" charset="0"/>
              </a:rPr>
            </a:br>
            <a:r>
              <a:rPr lang="en-US" sz="10700" b="1" dirty="0" smtClean="0">
                <a:solidFill>
                  <a:schemeClr val="bg2">
                    <a:lumMod val="10000"/>
                  </a:schemeClr>
                </a:solidFill>
                <a:latin typeface="Arial" pitchFamily="34" charset="0"/>
                <a:cs typeface="Arial" pitchFamily="34" charset="0"/>
              </a:rPr>
              <a:t>Samuel Joeckel</a:t>
            </a:r>
            <a:br>
              <a:rPr lang="en-US" sz="10700" b="1" dirty="0" smtClean="0">
                <a:solidFill>
                  <a:schemeClr val="bg2">
                    <a:lumMod val="10000"/>
                  </a:schemeClr>
                </a:solidFill>
                <a:latin typeface="Arial" pitchFamily="34" charset="0"/>
                <a:cs typeface="Arial" pitchFamily="34" charset="0"/>
              </a:rPr>
            </a:br>
            <a:r>
              <a:rPr lang="en-US" sz="10700" b="1" dirty="0" smtClean="0">
                <a:solidFill>
                  <a:schemeClr val="bg2">
                    <a:lumMod val="10000"/>
                  </a:schemeClr>
                </a:solidFill>
                <a:latin typeface="Arial" pitchFamily="34" charset="0"/>
                <a:cs typeface="Arial" pitchFamily="34" charset="0"/>
              </a:rPr>
              <a:t>Chris Jensen, Student Assistant</a:t>
            </a:r>
            <a:r>
              <a:rPr lang="en-US" dirty="0" smtClean="0"/>
              <a:t/>
            </a:r>
            <a:br>
              <a:rPr lang="en-US" dirty="0" smtClean="0"/>
            </a:br>
            <a:endParaRPr lang="en-US" dirty="0"/>
          </a:p>
        </p:txBody>
      </p:sp>
      <p:sp>
        <p:nvSpPr>
          <p:cNvPr id="7" name="Text Placeholder 6"/>
          <p:cNvSpPr>
            <a:spLocks noGrp="1"/>
          </p:cNvSpPr>
          <p:nvPr>
            <p:ph type="body" idx="1"/>
          </p:nvPr>
        </p:nvSpPr>
        <p:spPr>
          <a:xfrm>
            <a:off x="0" y="7052465"/>
            <a:ext cx="22625053" cy="1772617"/>
          </a:xfrm>
        </p:spPr>
        <p:txBody>
          <a:bodyPr>
            <a:normAutofit fontScale="25000" lnSpcReduction="20000"/>
          </a:bodyPr>
          <a:lstStyle/>
          <a:p>
            <a:endParaRPr lang="en-US" dirty="0" smtClean="0"/>
          </a:p>
          <a:p>
            <a:pPr algn="ctr"/>
            <a:r>
              <a:rPr lang="en-US" sz="29500" dirty="0" smtClean="0">
                <a:latin typeface="Arial" pitchFamily="34" charset="0"/>
                <a:cs typeface="Arial" pitchFamily="34" charset="0"/>
              </a:rPr>
              <a:t>Table of Contents:</a:t>
            </a:r>
          </a:p>
          <a:p>
            <a:endParaRPr lang="en-US" dirty="0"/>
          </a:p>
        </p:txBody>
      </p:sp>
      <p:sp>
        <p:nvSpPr>
          <p:cNvPr id="8" name="Content Placeholder 7"/>
          <p:cNvSpPr>
            <a:spLocks noGrp="1"/>
          </p:cNvSpPr>
          <p:nvPr>
            <p:ph sz="half" idx="2"/>
          </p:nvPr>
        </p:nvSpPr>
        <p:spPr>
          <a:xfrm>
            <a:off x="2560320" y="7938773"/>
            <a:ext cx="26012143" cy="30466026"/>
          </a:xfrm>
        </p:spPr>
        <p:txBody>
          <a:bodyPr>
            <a:normAutofit/>
          </a:bodyPr>
          <a:lstStyle/>
          <a:p>
            <a:pPr marL="0" indent="0" algn="just">
              <a:buBlip>
                <a:blip r:embed="rId2"/>
              </a:buBlip>
            </a:pPr>
            <a:r>
              <a:rPr lang="en-US" sz="4800" b="1" dirty="0" smtClean="0">
                <a:solidFill>
                  <a:schemeClr val="bg2">
                    <a:lumMod val="10000"/>
                  </a:schemeClr>
                </a:solidFill>
                <a:latin typeface="Arial" pitchFamily="34" charset="0"/>
                <a:cs typeface="Arial" pitchFamily="34" charset="0"/>
              </a:rPr>
              <a:t>Part One:C.S.Lewis and the Public Sphere</a:t>
            </a:r>
          </a:p>
          <a:p>
            <a:pPr marL="0" indent="0" algn="just">
              <a:buNone/>
            </a:pPr>
            <a:r>
              <a:rPr lang="en-US" sz="4800" b="1" dirty="0" smtClean="0">
                <a:solidFill>
                  <a:schemeClr val="bg2">
                    <a:lumMod val="10000"/>
                  </a:schemeClr>
                </a:solidFill>
                <a:latin typeface="Arial" pitchFamily="34" charset="0"/>
                <a:cs typeface="Arial" pitchFamily="34" charset="0"/>
              </a:rPr>
              <a:t>1. C.S. Lewis, Public Intellectual</a:t>
            </a:r>
          </a:p>
          <a:p>
            <a:pPr marL="0" lvl="0" indent="0" algn="just">
              <a:buNone/>
            </a:pPr>
            <a:r>
              <a:rPr lang="en-US" sz="4800" b="1" dirty="0" smtClean="0">
                <a:solidFill>
                  <a:schemeClr val="bg2">
                    <a:lumMod val="10000"/>
                  </a:schemeClr>
                </a:solidFill>
                <a:latin typeface="Arial" pitchFamily="34" charset="0"/>
                <a:cs typeface="Arial" pitchFamily="34" charset="0"/>
              </a:rPr>
              <a:t>2. The Rise of the Public Sphere, the Challenge of Atheism, and the Transformation of Christian Apologetics</a:t>
            </a:r>
          </a:p>
          <a:p>
            <a:pPr marL="0" lvl="0" indent="0" algn="just">
              <a:buNone/>
            </a:pPr>
            <a:r>
              <a:rPr lang="en-US" sz="4800" b="1" dirty="0" smtClean="0">
                <a:solidFill>
                  <a:schemeClr val="bg2">
                    <a:lumMod val="10000"/>
                  </a:schemeClr>
                </a:solidFill>
                <a:latin typeface="Arial" pitchFamily="34" charset="0"/>
                <a:cs typeface="Arial" pitchFamily="34" charset="0"/>
              </a:rPr>
              <a:t>3. The Basic Stance: The Vantage Point of the Outsider and Other Advantageous Perspectives</a:t>
            </a:r>
          </a:p>
          <a:p>
            <a:pPr marL="0" lvl="0" indent="0" algn="just">
              <a:buNone/>
            </a:pPr>
            <a:r>
              <a:rPr lang="en-US" sz="4800" b="1" dirty="0" smtClean="0">
                <a:solidFill>
                  <a:schemeClr val="bg2">
                    <a:lumMod val="10000"/>
                  </a:schemeClr>
                </a:solidFill>
                <a:latin typeface="Arial" pitchFamily="34" charset="0"/>
                <a:cs typeface="Arial" pitchFamily="34" charset="0"/>
              </a:rPr>
              <a:t>4. Forms and Sources of Authority</a:t>
            </a:r>
          </a:p>
          <a:p>
            <a:pPr marL="0" lvl="0" indent="0" algn="just">
              <a:buNone/>
            </a:pPr>
            <a:r>
              <a:rPr lang="en-US" sz="4800" b="1" dirty="0" smtClean="0">
                <a:solidFill>
                  <a:schemeClr val="bg2">
                    <a:lumMod val="10000"/>
                  </a:schemeClr>
                </a:solidFill>
                <a:latin typeface="Arial" pitchFamily="34" charset="0"/>
                <a:cs typeface="Arial" pitchFamily="34" charset="0"/>
              </a:rPr>
              <a:t>5. Conveying Authority</a:t>
            </a:r>
          </a:p>
          <a:p>
            <a:pPr marL="0" indent="0" algn="just">
              <a:buBlip>
                <a:blip r:embed="rId2"/>
              </a:buBlip>
            </a:pPr>
            <a:r>
              <a:rPr lang="en-US" sz="4800" b="1" dirty="0" smtClean="0">
                <a:solidFill>
                  <a:schemeClr val="bg2">
                    <a:lumMod val="10000"/>
                  </a:schemeClr>
                </a:solidFill>
                <a:latin typeface="Arial" pitchFamily="34" charset="0"/>
                <a:cs typeface="Arial" pitchFamily="34" charset="0"/>
              </a:rPr>
              <a:t>Part Two: C.S. Lewis beyond the Public Sphere</a:t>
            </a:r>
          </a:p>
          <a:p>
            <a:pPr marL="0" lvl="0" indent="0" algn="just">
              <a:buNone/>
            </a:pPr>
            <a:r>
              <a:rPr lang="en-US" sz="4800" b="1" dirty="0" smtClean="0">
                <a:solidFill>
                  <a:schemeClr val="bg2">
                    <a:lumMod val="10000"/>
                  </a:schemeClr>
                </a:solidFill>
                <a:latin typeface="Arial" pitchFamily="34" charset="0"/>
                <a:cs typeface="Arial" pitchFamily="34" charset="0"/>
              </a:rPr>
              <a:t>6. The Demise of the Public Sphere</a:t>
            </a:r>
          </a:p>
          <a:p>
            <a:pPr marL="0" lvl="0" indent="0" algn="just">
              <a:buNone/>
            </a:pPr>
            <a:r>
              <a:rPr lang="en-US" sz="4800" b="1" dirty="0" smtClean="0">
                <a:solidFill>
                  <a:schemeClr val="bg2">
                    <a:lumMod val="10000"/>
                  </a:schemeClr>
                </a:solidFill>
                <a:latin typeface="Arial" pitchFamily="34" charset="0"/>
                <a:cs typeface="Arial" pitchFamily="34" charset="0"/>
              </a:rPr>
              <a:t>7. Hesitant Steps beyond the Public Sphere: Tensions and Dilemmas</a:t>
            </a:r>
          </a:p>
          <a:p>
            <a:pPr marL="0" lvl="0" indent="0" algn="just">
              <a:buNone/>
            </a:pPr>
            <a:r>
              <a:rPr lang="en-US" sz="4800" b="1" dirty="0" smtClean="0">
                <a:solidFill>
                  <a:schemeClr val="bg2">
                    <a:lumMod val="10000"/>
                  </a:schemeClr>
                </a:solidFill>
                <a:latin typeface="Arial" pitchFamily="34" charset="0"/>
                <a:cs typeface="Arial" pitchFamily="34" charset="0"/>
              </a:rPr>
              <a:t>8.“Water-Spouts of Truth from the Very Depths of Truth”: Perspective, Preconditionalism, and the Actualization of Myth in </a:t>
            </a:r>
            <a:r>
              <a:rPr lang="en-US" sz="4800" b="1" i="1" dirty="0" smtClean="0">
                <a:solidFill>
                  <a:schemeClr val="bg2">
                    <a:lumMod val="10000"/>
                  </a:schemeClr>
                </a:solidFill>
                <a:latin typeface="Arial" pitchFamily="34" charset="0"/>
                <a:cs typeface="Arial" pitchFamily="34" charset="0"/>
              </a:rPr>
              <a:t>Till We Have Faces</a:t>
            </a:r>
            <a:endParaRPr lang="en-US" sz="4800" b="1" dirty="0" smtClean="0">
              <a:solidFill>
                <a:schemeClr val="bg2">
                  <a:lumMod val="10000"/>
                </a:schemeClr>
              </a:solidFill>
              <a:latin typeface="Arial" pitchFamily="34" charset="0"/>
              <a:cs typeface="Arial" pitchFamily="34" charset="0"/>
            </a:endParaRPr>
          </a:p>
          <a:p>
            <a:pPr marL="0" lvl="0" indent="0" algn="just">
              <a:buNone/>
            </a:pPr>
            <a:r>
              <a:rPr lang="en-US" sz="4800" b="1" dirty="0" smtClean="0">
                <a:solidFill>
                  <a:schemeClr val="bg2">
                    <a:lumMod val="10000"/>
                  </a:schemeClr>
                </a:solidFill>
                <a:latin typeface="Arial" pitchFamily="34" charset="0"/>
                <a:cs typeface="Arial" pitchFamily="34" charset="0"/>
              </a:rPr>
              <a:t>9. “The Best Is Perhaps What We Understand Least”: Localizing the Problem of Evil in </a:t>
            </a:r>
            <a:r>
              <a:rPr lang="en-US" sz="4800" b="1" i="1" dirty="0" smtClean="0">
                <a:solidFill>
                  <a:schemeClr val="bg2">
                    <a:lumMod val="10000"/>
                  </a:schemeClr>
                </a:solidFill>
                <a:latin typeface="Arial" pitchFamily="34" charset="0"/>
                <a:cs typeface="Arial" pitchFamily="34" charset="0"/>
              </a:rPr>
              <a:t>A Grief Observed</a:t>
            </a:r>
            <a:endParaRPr lang="en-US" sz="4800" b="1" dirty="0" smtClean="0">
              <a:solidFill>
                <a:schemeClr val="bg2">
                  <a:lumMod val="10000"/>
                </a:schemeClr>
              </a:solidFill>
              <a:latin typeface="Arial" pitchFamily="34" charset="0"/>
              <a:cs typeface="Arial" pitchFamily="34" charset="0"/>
            </a:endParaRPr>
          </a:p>
          <a:p>
            <a:pPr marL="0" indent="0" algn="just">
              <a:buBlip>
                <a:blip r:embed="rId2"/>
              </a:buBlip>
            </a:pPr>
            <a:r>
              <a:rPr lang="en-US" sz="4800" b="1" dirty="0" smtClean="0">
                <a:solidFill>
                  <a:schemeClr val="bg2">
                    <a:lumMod val="10000"/>
                  </a:schemeClr>
                </a:solidFill>
                <a:latin typeface="Arial" pitchFamily="34" charset="0"/>
                <a:cs typeface="Arial" pitchFamily="34" charset="0"/>
              </a:rPr>
              <a:t>Part Three: An Experiment in Meta-Criticism</a:t>
            </a:r>
          </a:p>
          <a:p>
            <a:pPr marL="0" lvl="0" indent="0" algn="just">
              <a:buNone/>
            </a:pPr>
            <a:r>
              <a:rPr lang="en-US" sz="4800" b="1" dirty="0" smtClean="0">
                <a:solidFill>
                  <a:schemeClr val="bg2">
                    <a:lumMod val="10000"/>
                  </a:schemeClr>
                </a:solidFill>
                <a:latin typeface="Arial" pitchFamily="34" charset="0"/>
                <a:cs typeface="Arial" pitchFamily="34" charset="0"/>
              </a:rPr>
              <a:t>10. The Construction of C.S. Lewis Within the Public Sphere</a:t>
            </a:r>
          </a:p>
          <a:p>
            <a:pPr marL="0" indent="0" algn="just">
              <a:buNone/>
            </a:pPr>
            <a:r>
              <a:rPr lang="en-US" sz="4800" b="1" dirty="0" smtClean="0">
                <a:solidFill>
                  <a:schemeClr val="bg2">
                    <a:lumMod val="10000"/>
                  </a:schemeClr>
                </a:solidFill>
                <a:latin typeface="Arial" pitchFamily="34" charset="0"/>
                <a:cs typeface="Arial" pitchFamily="34" charset="0"/>
              </a:rPr>
              <a:t>11. The C.S. Lewis Industry </a:t>
            </a:r>
          </a:p>
          <a:p>
            <a:pPr lvl="0">
              <a:buNone/>
            </a:pPr>
            <a:endParaRPr lang="en-US" sz="10400" dirty="0" smtClean="0">
              <a:latin typeface="Arial" pitchFamily="34" charset="0"/>
              <a:cs typeface="Arial" pitchFamily="34" charset="0"/>
            </a:endParaRPr>
          </a:p>
          <a:p>
            <a:pPr>
              <a:buNone/>
            </a:pPr>
            <a:endParaRPr lang="en-US" dirty="0"/>
          </a:p>
        </p:txBody>
      </p:sp>
      <p:sp>
        <p:nvSpPr>
          <p:cNvPr id="9" name="Text Placeholder 8"/>
          <p:cNvSpPr>
            <a:spLocks noGrp="1"/>
          </p:cNvSpPr>
          <p:nvPr>
            <p:ph type="body" sz="quarter" idx="3"/>
          </p:nvPr>
        </p:nvSpPr>
        <p:spPr>
          <a:xfrm>
            <a:off x="26012143" y="7052465"/>
            <a:ext cx="22633940" cy="1772616"/>
          </a:xfrm>
        </p:spPr>
        <p:txBody>
          <a:bodyPr>
            <a:normAutofit fontScale="25000" lnSpcReduction="20000"/>
          </a:bodyPr>
          <a:lstStyle/>
          <a:p>
            <a:r>
              <a:rPr lang="en-US" dirty="0" smtClean="0"/>
              <a:t> </a:t>
            </a:r>
            <a:endParaRPr lang="en-US" sz="24600" dirty="0" smtClean="0">
              <a:latin typeface="Arial" pitchFamily="34" charset="0"/>
              <a:cs typeface="Arial" pitchFamily="34" charset="0"/>
            </a:endParaRPr>
          </a:p>
          <a:p>
            <a:pPr algn="ctr"/>
            <a:r>
              <a:rPr lang="en-US" sz="29600" dirty="0" smtClean="0">
                <a:latin typeface="Arial" pitchFamily="34" charset="0"/>
                <a:cs typeface="Arial" pitchFamily="34" charset="0"/>
              </a:rPr>
              <a:t>Overview:</a:t>
            </a:r>
            <a:endParaRPr lang="en-US" sz="29600" dirty="0">
              <a:latin typeface="Arial" pitchFamily="34" charset="0"/>
              <a:cs typeface="Arial" pitchFamily="34" charset="0"/>
            </a:endParaRPr>
          </a:p>
        </p:txBody>
      </p:sp>
      <p:sp>
        <p:nvSpPr>
          <p:cNvPr id="10" name="Content Placeholder 9"/>
          <p:cNvSpPr>
            <a:spLocks noGrp="1"/>
          </p:cNvSpPr>
          <p:nvPr>
            <p:ph sz="quarter" idx="4"/>
          </p:nvPr>
        </p:nvSpPr>
        <p:spPr>
          <a:xfrm>
            <a:off x="26012143" y="8825082"/>
            <a:ext cx="22633940" cy="29579718"/>
          </a:xfrm>
        </p:spPr>
        <p:txBody>
          <a:bodyPr>
            <a:normAutofit fontScale="25000" lnSpcReduction="20000"/>
          </a:bodyPr>
          <a:lstStyle/>
          <a:p>
            <a:pPr indent="1920240" algn="just">
              <a:buNone/>
            </a:pPr>
            <a:r>
              <a:rPr lang="en-US" sz="19200" b="1" dirty="0" smtClean="0">
                <a:solidFill>
                  <a:schemeClr val="bg2">
                    <a:lumMod val="10000"/>
                  </a:schemeClr>
                </a:solidFill>
                <a:latin typeface="Arial" pitchFamily="34" charset="0"/>
                <a:cs typeface="Arial" pitchFamily="34" charset="0"/>
              </a:rPr>
              <a:t>The accomplishment of C.S. Lewis is best understood when he is conceived as a public intellectual, a term that refers to a figure who defends religious, political, or ideological beliefs in a manner that requires the expertise of a scholar, possessing the learning and critical acumen to engage with proficiency complex issues, and the communicative skills of a journalist, capable of making those complex beliefs understandable to the layperson. The public intellectual operates within the public sphere, a metaphorical space of rational-critical debate. The public sphere develops in the early eighteenth century with the rise of coffee houses, salons, and print culture. Certain discursive conventions attach themselves to the public sphere as it evolves—for instance, discourse within the public sphere must adopt universalizing tendencies, transcending the particular and local, and must present itself as neutral and unbiased. Lewis mastered these conventions, establishing him as the quintessential Christian public intellectual.</a:t>
            </a:r>
          </a:p>
          <a:p>
            <a:pPr indent="1920240" algn="just">
              <a:buNone/>
            </a:pPr>
            <a:r>
              <a:rPr lang="en-US" sz="19200" b="1" dirty="0" smtClean="0">
                <a:solidFill>
                  <a:schemeClr val="bg2">
                    <a:lumMod val="10000"/>
                  </a:schemeClr>
                </a:solidFill>
                <a:latin typeface="Arial" pitchFamily="34" charset="0"/>
                <a:cs typeface="Arial" pitchFamily="34" charset="0"/>
              </a:rPr>
              <a:t> </a:t>
            </a:r>
          </a:p>
          <a:p>
            <a:pPr indent="1920240" algn="just">
              <a:buNone/>
            </a:pPr>
            <a:r>
              <a:rPr lang="en-US" sz="19200" b="1" dirty="0" smtClean="0">
                <a:solidFill>
                  <a:schemeClr val="bg2">
                    <a:lumMod val="10000"/>
                  </a:schemeClr>
                </a:solidFill>
                <a:latin typeface="Arial" pitchFamily="34" charset="0"/>
                <a:cs typeface="Arial" pitchFamily="34" charset="0"/>
              </a:rPr>
              <a:t>Sometime in the 1960s—shortly after Lewis’s death—the public sphere ceased to exist as it had for centuries. Consequently, public discourse as it had been practiced for centuries underwent a cataclysmic shift. Numerous historical events contributed to the demise of the public sphere and the reconstitution of public discourse: the professionalization of knowledge within the academy along with academic specialization; the rise of postmodernism; technological innovations like television and the computer; and the incendiary rhetoric of cable news, among other events. As a result of these developments, the following claim can be proffered: The accomplishment of Lewis is both unprecedented and inimitable. That is, no one took advantage of the conventions of the public sphere as Lewis did. And since those conventions no longer exist, Lewis’s accomplishment cannot be duplicated. This is what the book refers to as the fundamental C.S. Lewis phenomenon.</a:t>
            </a:r>
          </a:p>
          <a:p>
            <a:pPr indent="1920240" algn="just">
              <a:buNone/>
            </a:pPr>
            <a:r>
              <a:rPr lang="en-US" sz="19200" b="1" dirty="0" smtClean="0">
                <a:solidFill>
                  <a:schemeClr val="bg2">
                    <a:lumMod val="10000"/>
                  </a:schemeClr>
                </a:solidFill>
                <a:latin typeface="Arial" pitchFamily="34" charset="0"/>
                <a:cs typeface="Arial" pitchFamily="34" charset="0"/>
              </a:rPr>
              <a:t> </a:t>
            </a:r>
          </a:p>
          <a:p>
            <a:pPr indent="1920240" algn="just">
              <a:buNone/>
            </a:pPr>
            <a:r>
              <a:rPr lang="en-US" sz="19200" b="1" dirty="0" smtClean="0">
                <a:solidFill>
                  <a:schemeClr val="bg2">
                    <a:lumMod val="10000"/>
                  </a:schemeClr>
                </a:solidFill>
                <a:latin typeface="Arial" pitchFamily="34" charset="0"/>
                <a:cs typeface="Arial" pitchFamily="34" charset="0"/>
              </a:rPr>
              <a:t> The book explores two other Lewis phenomena. First, despite his status as public intellectual, Lewis occasionally moves beyond the public sphere in a few anomalous books: texts that are uncharacteristic of the Lewis corpus, specifically </a:t>
            </a:r>
            <a:r>
              <a:rPr lang="en-US" sz="19200" b="1" i="1" dirty="0" smtClean="0">
                <a:solidFill>
                  <a:schemeClr val="bg2">
                    <a:lumMod val="10000"/>
                  </a:schemeClr>
                </a:solidFill>
                <a:latin typeface="Arial" pitchFamily="34" charset="0"/>
                <a:cs typeface="Arial" pitchFamily="34" charset="0"/>
              </a:rPr>
              <a:t>Till We Have Faces</a:t>
            </a:r>
            <a:r>
              <a:rPr lang="en-US" sz="19200" b="1" dirty="0" smtClean="0">
                <a:solidFill>
                  <a:schemeClr val="bg2">
                    <a:lumMod val="10000"/>
                  </a:schemeClr>
                </a:solidFill>
                <a:latin typeface="Arial" pitchFamily="34" charset="0"/>
                <a:cs typeface="Arial" pitchFamily="34" charset="0"/>
              </a:rPr>
              <a:t> and </a:t>
            </a:r>
            <a:r>
              <a:rPr lang="en-US" sz="19200" b="1" i="1" dirty="0" smtClean="0">
                <a:solidFill>
                  <a:schemeClr val="bg2">
                    <a:lumMod val="10000"/>
                  </a:schemeClr>
                </a:solidFill>
                <a:latin typeface="Arial" pitchFamily="34" charset="0"/>
                <a:cs typeface="Arial" pitchFamily="34" charset="0"/>
              </a:rPr>
              <a:t>A Grief Observed</a:t>
            </a:r>
            <a:r>
              <a:rPr lang="en-US" sz="19200" b="1" dirty="0" smtClean="0">
                <a:solidFill>
                  <a:schemeClr val="bg2">
                    <a:lumMod val="10000"/>
                  </a:schemeClr>
                </a:solidFill>
                <a:latin typeface="Arial" pitchFamily="34" charset="0"/>
                <a:cs typeface="Arial" pitchFamily="34" charset="0"/>
              </a:rPr>
              <a:t>. These texts actualize myth and localize the problem of evil, respectively, thus revealing a different side of Lewis. The second phenomenon concerns Lewis’s immense popularity and his cultic following: the particular shape his reputation has assumed within the public sphere. The final section of the book thus constitutes a meta-critical analysis and explores what has become referred to as the “C.S. Lewis industry.”</a:t>
            </a:r>
          </a:p>
          <a:p>
            <a:pPr>
              <a:buNone/>
            </a:pPr>
            <a:endParaRPr lang="en-US" dirty="0"/>
          </a:p>
        </p:txBody>
      </p:sp>
      <p:pic>
        <p:nvPicPr>
          <p:cNvPr id="12" name="Picture 11" descr="C.S. Lewis Poster.bmp"/>
          <p:cNvPicPr>
            <a:picLocks noChangeAspect="1"/>
          </p:cNvPicPr>
          <p:nvPr/>
        </p:nvPicPr>
        <p:blipFill>
          <a:blip r:embed="rId3" cstate="print"/>
          <a:stretch>
            <a:fillRect/>
          </a:stretch>
        </p:blipFill>
        <p:spPr>
          <a:xfrm>
            <a:off x="2277973" y="24462333"/>
            <a:ext cx="23734170" cy="1394246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339</Words>
  <Application>Microsoft Office PowerPoint</Application>
  <PresentationFormat>Custom</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The C.S. Lewis Phenomena: Christianity and the Public Sphere Samuel Joeckel Chris Jensen, Student Assistant </vt:lpstr>
    </vt:vector>
  </TitlesOfParts>
  <Company>Palm Beach Atlantic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hansona</dc:creator>
  <cp:lastModifiedBy>NATHAN HANSON</cp:lastModifiedBy>
  <cp:revision>17</cp:revision>
  <dcterms:created xsi:type="dcterms:W3CDTF">2009-11-17T19:44:20Z</dcterms:created>
  <dcterms:modified xsi:type="dcterms:W3CDTF">2010-11-09T21:16:59Z</dcterms:modified>
</cp:coreProperties>
</file>